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Masters/slideMaster8.xml" ContentType="application/vnd.openxmlformats-officedocument.presentationml.slideMaster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81.xml" ContentType="application/vnd.openxmlformats-officedocument.presentationml.slideLayout+xml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theme/theme9.xml" ContentType="application/vnd.openxmlformats-officedocument.them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691" r:id="rId3"/>
    <p:sldMasterId id="2147483702" r:id="rId4"/>
    <p:sldMasterId id="2147483727" r:id="rId5"/>
    <p:sldMasterId id="2147483739" r:id="rId6"/>
    <p:sldMasterId id="2147483751" r:id="rId7"/>
    <p:sldMasterId id="2147483763" r:id="rId8"/>
  </p:sldMasterIdLst>
  <p:notesMasterIdLst>
    <p:notesMasterId r:id="rId29"/>
  </p:notesMasterIdLst>
  <p:handoutMasterIdLst>
    <p:handoutMasterId r:id="rId30"/>
  </p:handoutMasterIdLst>
  <p:sldIdLst>
    <p:sldId id="306" r:id="rId9"/>
    <p:sldId id="326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305" r:id="rId28"/>
  </p:sldIdLst>
  <p:sldSz cx="9144000" cy="6858000" type="screen4x3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EA7"/>
    <a:srgbClr val="FFC000"/>
    <a:srgbClr val="002060"/>
    <a:srgbClr val="F6E084"/>
    <a:srgbClr val="61D6FF"/>
    <a:srgbClr val="FAFAC4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70" autoAdjust="0"/>
    <p:restoredTop sz="94660"/>
  </p:normalViewPr>
  <p:slideViewPr>
    <p:cSldViewPr>
      <p:cViewPr varScale="1">
        <p:scale>
          <a:sx n="101" d="100"/>
          <a:sy n="101" d="100"/>
        </p:scale>
        <p:origin x="-140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-3204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2BDE85-033F-43F2-9866-17CD7E1DEF02}" type="datetimeFigureOut">
              <a:rPr lang="ko-KR" altLang="en-US" smtClean="0"/>
              <a:pPr/>
              <a:t>2013-01-21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09AB87-6C6C-45F6-BF4E-C2B6F6EA53D7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CB7CCB-1DCA-48C6-9785-EAA24261CD84}" type="datetimeFigureOut">
              <a:rPr lang="ko-KR" altLang="en-US" smtClean="0"/>
              <a:pPr/>
              <a:t>2013-01-21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047FB-742A-4B71-B903-0D6C388BF3D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FC503F9-2AFB-43BD-BDE9-D2C5E16EDD5A}" type="slidenum">
              <a:rPr lang="de-DE"/>
              <a:pPr/>
              <a:t>1</a:t>
            </a:fld>
            <a:endParaRPr lang="de-DE"/>
          </a:p>
        </p:txBody>
      </p:sp>
      <p:sp>
        <p:nvSpPr>
          <p:cNvPr id="14338" name="Rectangle 7"/>
          <p:cNvSpPr txBox="1">
            <a:spLocks noGrp="1" noChangeArrowheads="1"/>
          </p:cNvSpPr>
          <p:nvPr/>
        </p:nvSpPr>
        <p:spPr bwMode="auto">
          <a:xfrm>
            <a:off x="3853590" y="9435262"/>
            <a:ext cx="2944085" cy="4929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824" tIns="47416" rIns="94824" bIns="47416" anchor="b"/>
          <a:lstStyle/>
          <a:p>
            <a:pPr algn="r" defTabSz="947738"/>
            <a:fld id="{58F7F2D4-D5B2-4E5D-A689-8000A82C2094}" type="slidenum">
              <a:rPr lang="en-GB" sz="1300"/>
              <a:pPr algn="r" defTabSz="947738"/>
              <a:t>1</a:t>
            </a:fld>
            <a:endParaRPr lang="en-GB" sz="1300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 lIns="94824" tIns="47416" rIns="94824" bIns="47416"/>
          <a:lstStyle/>
          <a:p>
            <a:endParaRPr lang="de-DE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11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12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3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5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6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7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9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D762A64-E2B1-441C-AE51-1439D6A1CAB5}" type="slidenum">
              <a:rPr lang="de-DE">
                <a:solidFill>
                  <a:prstClr val="black"/>
                </a:solidFill>
              </a:rPr>
              <a:pPr/>
              <a:t>10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0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17575" y="744538"/>
            <a:ext cx="4964113" cy="3724275"/>
          </a:xfrm>
          <a:ln/>
        </p:spPr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6357" y="4715907"/>
            <a:ext cx="4984962" cy="4467701"/>
          </a:xfrm>
        </p:spPr>
        <p:txBody>
          <a:bodyPr/>
          <a:lstStyle/>
          <a:p>
            <a:endParaRPr lang="ko-KR" noProof="1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465DB0EA-8C86-4926-BE81-379B1221B04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513A-46FE-48A6-BCDE-EDC6A0EAD58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5C95ED0-A5A0-4BDE-A5F6-96DA2939A43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1B19B-CC38-4A8F-998C-559E5FB6159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249342E-924E-454E-B3C4-2AE7793D77E4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4538A664-F3DD-4EA0-BA6D-B77E5DE8028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72C8-BAAF-4C62-A395-37B2719657E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F02E9211-0D94-4A01-B32D-373EF96236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C8099-4DBB-4424-A63F-31B637AD267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1A7990-F59F-482D-B5E6-308F7051BE6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C88AD-C1EB-4F07-9011-057EF3108CAA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912368-6B71-4DDC-B68D-2A89F944700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7C94-B10E-4A00-BE37-E951D86DDD2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DE9EE715-9057-4AB8-A0C6-C82E0935A31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04738-9222-411D-A120-B06210531C9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AA11B24B-33E2-4DF5-A60C-5DB51FCC551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1FF0-51E5-430D-A598-1F3A37DB4AC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5E3CBDD3-EE8B-47E0-B401-609E50A1787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92F50-8D52-4B48-8447-02F69ACCFB5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 bwMode="auto">
          <a:xfrm>
            <a:off x="7020272" y="6021288"/>
            <a:ext cx="2123728" cy="8367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465DB0EA-8C86-4926-BE81-379B1221B04A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6513A-46FE-48A6-BCDE-EDC6A0EAD58E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C5C95ED0-A5A0-4BDE-A5F6-96DA2939A433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1B19B-CC38-4A8F-998C-559E5FB61592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슬라이드 번호 개체 틀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>
              <a:defRPr/>
            </a:pPr>
            <a:fld id="{0249342E-924E-454E-B3C4-2AE7793D77E4}" type="slidenum">
              <a:rPr lang="ko-KR" altLang="en-US">
                <a:solidFill>
                  <a:prstClr val="white">
                    <a:lumMod val="50000"/>
                  </a:prstClr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white">
                  <a:lumMod val="50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4538A664-F3DD-4EA0-BA6D-B77E5DE80288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1D72C8-BAAF-4C62-A395-37B2719657E9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F02E9211-0D94-4A01-B32D-373EF9623609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5C8099-4DBB-4424-A63F-31B637AD2673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71A7990-F59F-482D-B5E6-308F7051BE67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DC88AD-C1EB-4F07-9011-057EF3108CAA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EE912368-6B71-4DDC-B68D-2A89F944700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37C94-B10E-4A00-BE37-E951D86DDD24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DE9EE715-9057-4AB8-A0C6-C82E0935A31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04738-9222-411D-A120-B06210531C9B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직사각형 4"/>
          <p:cNvSpPr/>
          <p:nvPr userDrawn="1"/>
        </p:nvSpPr>
        <p:spPr bwMode="auto">
          <a:xfrm>
            <a:off x="7020272" y="6021288"/>
            <a:ext cx="2123728" cy="8367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6FCEBA-FEB8-4781-B1F8-6CEB263C8A6D}" type="datetimeFigureOut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A32C3A-CEB4-4010-BECC-A7D6E8DB7614}" type="slidenum">
              <a:rPr lang="ko-KR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000" noProof="1" smtClean="0">
              <a:solidFill>
                <a:srgbClr val="000000"/>
              </a:solidFill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65BB4E8D-16BF-405B-8CA3-664FF8BBBACB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31757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3433763"/>
            <a:ext cx="9151938" cy="2571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2286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 bwMode="auto">
          <a:xfrm>
            <a:off x="7020272" y="6021288"/>
            <a:ext cx="2123728" cy="8367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5864125E-8B50-485B-8C8A-8E9B7F563857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79840746-F192-4F6A-9CF6-A28FF180F96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69AD8CA6-C9B1-427F-8F0D-3AA68814891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B6792FFF-EFBD-4A93-B52C-BA6E17DFEB2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20D32677-D1AE-4876-929B-76C4E7D2FF1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F43B7AA4-B2FF-479E-B117-0478405173E9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03ECD1EB-8D9F-48C4-BFAF-A6BD5ACB5D7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597856BF-94C9-4FC1-85AE-57DA368863D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B93761DF-5367-454D-ADC8-D9977CED46E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140602AF-DFBC-4B64-B413-E052CA6E3AA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 bwMode="auto">
          <a:xfrm>
            <a:off x="7020272" y="6021288"/>
            <a:ext cx="2123728" cy="8367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000" noProof="1" smtClean="0">
              <a:solidFill>
                <a:srgbClr val="000000"/>
              </a:solidFill>
            </a:endParaRP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E3790C9E-F480-4407-8BE7-FD46F61DC8E4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pic>
        <p:nvPicPr>
          <p:cNvPr id="31757" name="Picture 3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175" y="3433763"/>
            <a:ext cx="9151938" cy="25717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sp>
        <p:nvSpPr>
          <p:cNvPr id="31754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 smtClean="0">
                <a:solidFill>
                  <a:schemeClr val="tx1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</a:p>
        </p:txBody>
      </p:sp>
      <p:sp>
        <p:nvSpPr>
          <p:cNvPr id="31755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512286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 smtClean="0">
                <a:solidFill>
                  <a:srgbClr val="000000"/>
                </a:solidFill>
              </a:defRPr>
            </a:lvl1pPr>
          </a:lstStyle>
          <a:p>
            <a:r>
              <a:rPr lang="de-DE" smtClean="0"/>
              <a:t>Formatvorlage des Untertitelmasters durch Klicken bearbeiten</a:t>
            </a:r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6AE64063-3320-449C-83A7-0D2514F1757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950B609F-69DF-4D0B-98B8-555463C2B1C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013BDBF9-E2D8-4109-B6E0-72658B9A3D1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465ED1EA-6C72-44AE-9668-D0563C78C328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EF6878CE-4E8E-4C47-BAA4-DEA47738B1CA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C9445A4A-B7CA-420A-AF6F-F23F672D271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C736EBC3-9B60-4CBC-BA0D-47C38B24598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3828EABF-ECFE-486B-B565-C8E9DF11D0D4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37CB5A5B-7C46-4418-9B14-BD9A0B192E9B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17F70486-A6C1-457A-9A48-FE9057B0E43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3" name="직사각형 2"/>
          <p:cNvSpPr/>
          <p:nvPr userDrawn="1"/>
        </p:nvSpPr>
        <p:spPr bwMode="auto">
          <a:xfrm>
            <a:off x="7020272" y="6021288"/>
            <a:ext cx="2123728" cy="8367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708775" y="119063"/>
            <a:ext cx="2130425" cy="588645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314325" y="119063"/>
            <a:ext cx="6242050" cy="5886450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4FC258A0-F5A6-482C-B943-57CD779BEE7C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229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492601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smtClean="0">
                <a:solidFill>
                  <a:srgbClr val="000000"/>
                </a:solidFill>
              </a:rPr>
              <a:t>YOUR LOGO</a:t>
            </a:r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A21952A1-ABB4-4FA2-B8E3-F3BAFFF936B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99DA994C-AF2A-4C6C-868B-24F4F9C6FA5D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FB60CB78-1560-4FFD-BF90-53713B28D74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97EA285B-61BF-4DFC-BFAA-5B3EFA72E32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 bwMode="auto">
          <a:xfrm>
            <a:off x="7164288" y="6165304"/>
            <a:ext cx="1800200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ko-KR" alt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544F95D0-114A-41CB-98C4-67C5E10FFAB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DBFA5DB3-BA56-4514-BB22-D4695186292B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AE141407-EFAB-4833-8B1F-33C1426C913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229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492601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22A4BAA1-2149-43AF-B8FD-EAF152C3652D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08775" y="214313"/>
            <a:ext cx="2130425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14325" y="214313"/>
            <a:ext cx="624205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34598A58-C6E6-4D58-844D-DDBC8FAA9FCB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Rectangle 7"/>
          <p:cNvSpPr>
            <a:spLocks noGrp="1" noChangeArrowheads="1"/>
          </p:cNvSpPr>
          <p:nvPr>
            <p:ph type="ctrTitle"/>
          </p:nvPr>
        </p:nvSpPr>
        <p:spPr>
          <a:xfrm>
            <a:off x="863600" y="3930650"/>
            <a:ext cx="7485063" cy="960438"/>
          </a:xfrm>
        </p:spPr>
        <p:txBody>
          <a:bodyPr anchor="t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2293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863600" y="4926013"/>
            <a:ext cx="7510463" cy="8001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2200" b="0"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2294" name="Rectangle 6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smtClean="0">
                <a:solidFill>
                  <a:srgbClr val="000000"/>
                </a:solidFill>
              </a:rPr>
              <a:t>YOUR LOGO</a:t>
            </a:r>
          </a:p>
        </p:txBody>
      </p:sp>
    </p:spTree>
  </p:cSld>
  <p:clrMapOvr>
    <a:masterClrMapping/>
  </p:clrMapOvr>
  <p:transition spd="med">
    <p:fade/>
  </p:transition>
  <p:hf sldNum="0" hd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A21952A1-ABB4-4FA2-B8E3-F3BAFFF936B0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99DA994C-AF2A-4C6C-868B-24F4F9C6FA5D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314325" y="1614488"/>
            <a:ext cx="4186238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52963" y="1614488"/>
            <a:ext cx="4186237" cy="4391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FB60CB78-1560-4FFD-BF90-53713B28D743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바닥글 개체 틀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97EA285B-61BF-4DFC-BFAA-5B3EFA72E32F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 userDrawn="1"/>
        </p:nvSpPr>
        <p:spPr bwMode="auto">
          <a:xfrm>
            <a:off x="7164288" y="6165304"/>
            <a:ext cx="1800200" cy="5040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0000" tIns="46800" rIns="90000" bIns="46800" numCol="1" rtlCol="0" anchor="ctr" anchorCtr="0" compatLnSpc="1">
            <a:prstTxWarp prst="textNoShape">
              <a:avLst/>
            </a:prstTxWarp>
          </a:bodyPr>
          <a:lstStyle/>
          <a:p>
            <a:pPr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20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바닥글 개체 틀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544F95D0-114A-41CB-98C4-67C5E10FFABE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DBFA5DB3-BA56-4514-BB22-D4695186292B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AA11B24B-33E2-4DF5-A60C-5DB51FCC5512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281FF0-51E5-430D-A598-1F3A37DB4AC0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AE141407-EFAB-4833-8B1F-33C1426C9131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22A4BAA1-2149-43AF-B8FD-EAF152C3652D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708775" y="214313"/>
            <a:ext cx="2130425" cy="57912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314325" y="214313"/>
            <a:ext cx="6242050" cy="5791200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>
                <a:solidFill>
                  <a:srgbClr val="000000"/>
                </a:solidFill>
              </a:rPr>
              <a:t>Page </a:t>
            </a:r>
            <a:r>
              <a:rPr lang="de-DE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>
                <a:solidFill>
                  <a:srgbClr val="000000"/>
                </a:solidFill>
              </a:rPr>
              <a:t> </a:t>
            </a:r>
            <a:fld id="{34598A58-C6E6-4D58-844D-DDBC8FAA9FCB}" type="slidenum">
              <a:rPr lang="de-DE">
                <a:solidFill>
                  <a:srgbClr val="000000"/>
                </a:solidFill>
              </a:rPr>
              <a:pPr/>
              <a:t>‹#›</a:t>
            </a:fld>
            <a:endParaRPr lang="de-DE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fld id="{5E3CBDD3-EE8B-47E0-B401-609E50A17875}" type="datetime1">
              <a:rPr lang="ko-KR" altLang="en-US">
                <a:solidFill>
                  <a:prstClr val="black"/>
                </a:solidFill>
              </a:rPr>
              <a:pPr>
                <a:defRPr/>
              </a:pPr>
              <a:t>2013-01-21</a:t>
            </a:fld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 kumimoji="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>
              <a:solidFill>
                <a:prstClr val="black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92F50-8D52-4B48-8447-02F69ACCFB51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image" Target="../media/image9.jpeg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9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000" noProof="1" smtClean="0">
              <a:solidFill>
                <a:srgbClr val="000000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</a:rPr>
              <a:t>Page </a:t>
            </a:r>
            <a:r>
              <a:rPr lang="de-DE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smtClean="0">
                <a:solidFill>
                  <a:srgbClr val="000000"/>
                </a:solidFill>
              </a:rPr>
              <a:t> </a:t>
            </a:r>
            <a:fld id="{2241CB7D-7F18-4960-A916-A9A430743B9B}" type="slidenum">
              <a:rPr lang="de-DE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714" r:id="rId7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144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429625" y="649287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F07765B-BF02-4197-A35A-CC4FD08899E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360363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28625" y="6572250"/>
            <a:ext cx="1846263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100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COMPANY NAME / TITLE</a:t>
            </a:r>
            <a:endParaRPr kumimoji="1" lang="ko-KR" altLang="en-US" sz="1100" dirty="0">
              <a:solidFill>
                <a:prstClr val="white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 userDrawn="1"/>
        </p:nvSpPr>
        <p:spPr>
          <a:xfrm>
            <a:off x="0" y="6497638"/>
            <a:ext cx="9144000" cy="36036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429625" y="6492875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100" b="0">
                <a:solidFill>
                  <a:schemeClr val="tx1"/>
                </a:solidFill>
                <a:latin typeface="돋움" pitchFamily="50" charset="-127"/>
                <a:ea typeface="돋움" pitchFamily="50" charset="-127"/>
              </a:defRPr>
            </a:lvl1pPr>
          </a:lstStyle>
          <a:p>
            <a:pPr>
              <a:defRPr/>
            </a:pPr>
            <a:fld id="{8F07765B-BF02-4197-A35A-CC4FD08899ED}" type="slidenum">
              <a:rPr lang="ko-KR" altLang="en-US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7" name="직사각형 6"/>
          <p:cNvSpPr/>
          <p:nvPr userDrawn="1"/>
        </p:nvSpPr>
        <p:spPr>
          <a:xfrm>
            <a:off x="0" y="0"/>
            <a:ext cx="360363" cy="6858000"/>
          </a:xfrm>
          <a:prstGeom prst="rect">
            <a:avLst/>
          </a:prstGeom>
          <a:solidFill>
            <a:srgbClr val="5C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kumimoji="1" lang="ko-KR" alt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428625" y="6572250"/>
            <a:ext cx="1846263" cy="261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en-US" altLang="ko-KR" sz="1100" dirty="0">
                <a:solidFill>
                  <a:prstClr val="white"/>
                </a:solidFill>
                <a:latin typeface="Arial" pitchFamily="34" charset="0"/>
                <a:ea typeface="굴림" charset="-127"/>
                <a:cs typeface="Arial" pitchFamily="34" charset="0"/>
              </a:rPr>
              <a:t>COMPANY NAME / TITLE</a:t>
            </a:r>
            <a:endParaRPr kumimoji="1" lang="ko-KR" altLang="en-US" sz="1100" dirty="0">
              <a:solidFill>
                <a:prstClr val="white"/>
              </a:solidFill>
              <a:latin typeface="Arial" pitchFamily="34" charset="0"/>
              <a:ea typeface="굴림" charset="-127"/>
              <a:cs typeface="Arial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itchFamily="50" charset="-127"/>
          <a:ea typeface="맑은 고딕" pitchFamily="50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6FCEBA-FEB8-4781-B1F8-6CEB263C8A6D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2013-01-21</a:t>
            </a:fld>
            <a:endParaRPr lang="ko-KR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A32C3A-CEB4-4010-BECC-A7D6E8DB7614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smtClean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000" noProof="1" smtClean="0">
              <a:solidFill>
                <a:srgbClr val="000000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</a:rPr>
              <a:t>Page </a:t>
            </a:r>
            <a:r>
              <a:rPr lang="de-DE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smtClean="0">
                <a:solidFill>
                  <a:srgbClr val="000000"/>
                </a:solidFill>
              </a:rPr>
              <a:t> </a:t>
            </a:r>
            <a:fld id="{9AD467E3-7108-4AB9-9BC4-648D0FBBE241}" type="slidenum">
              <a:rPr lang="de-DE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ko-KR" altLang="en-US" sz="1000" noProof="1" smtClean="0">
              <a:solidFill>
                <a:srgbClr val="000000"/>
              </a:solidFill>
            </a:endParaRPr>
          </a:p>
        </p:txBody>
      </p:sp>
      <p:sp>
        <p:nvSpPr>
          <p:cNvPr id="102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11906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</a:rPr>
              <a:t>Page </a:t>
            </a:r>
            <a:r>
              <a:rPr lang="de-DE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smtClean="0">
                <a:solidFill>
                  <a:srgbClr val="000000"/>
                </a:solidFill>
              </a:rPr>
              <a:t> </a:t>
            </a:r>
            <a:fld id="{793C0A24-EE65-4753-9E7A-56B97C219B1B}" type="slidenum">
              <a:rPr lang="de-DE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03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1600" b="1">
                <a:solidFill>
                  <a:srgbClr val="000000"/>
                </a:solidFill>
              </a:rPr>
              <a:t>YOUR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rgbClr val="FFFFFF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2800"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 sz="1000" smtClean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1126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21431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</a:rPr>
              <a:t>Page </a:t>
            </a:r>
            <a:r>
              <a:rPr lang="de-DE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smtClean="0">
                <a:solidFill>
                  <a:srgbClr val="000000"/>
                </a:solidFill>
              </a:rPr>
              <a:t> </a:t>
            </a:r>
            <a:fld id="{18EE1E58-13A7-4F80-88BD-298E54A7DEE1}" type="slidenum">
              <a:rPr lang="de-DE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27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smtClean="0">
                <a:solidFill>
                  <a:srgbClr val="000000"/>
                </a:solidFill>
              </a:rPr>
              <a:t>YOUR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5"/>
          <p:cNvSpPr>
            <a:spLocks noChangeArrowheads="1"/>
          </p:cNvSpPr>
          <p:nvPr/>
        </p:nvSpPr>
        <p:spPr bwMode="gray">
          <a:xfrm>
            <a:off x="2162175" y="6408738"/>
            <a:ext cx="47847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fontAlgn="base" latinLnBrk="0">
              <a:spcBef>
                <a:spcPct val="0"/>
              </a:spcBef>
              <a:spcAft>
                <a:spcPct val="0"/>
              </a:spcAft>
            </a:pPr>
            <a:endParaRPr lang="en-US" altLang="ko-KR" sz="1000" smtClean="0">
              <a:solidFill>
                <a:srgbClr val="000000"/>
              </a:solidFill>
              <a:ea typeface="굴림" charset="-127"/>
            </a:endParaRPr>
          </a:p>
        </p:txBody>
      </p:sp>
      <p:sp>
        <p:nvSpPr>
          <p:cNvPr id="11268" name="Rectangle 7"/>
          <p:cNvSpPr>
            <a:spLocks noGrp="1" noChangeArrowheads="1"/>
          </p:cNvSpPr>
          <p:nvPr>
            <p:ph type="title"/>
          </p:nvPr>
        </p:nvSpPr>
        <p:spPr bwMode="gray">
          <a:xfrm>
            <a:off x="314325" y="214313"/>
            <a:ext cx="5540375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das Titelformat zu bearbeiten</a:t>
            </a:r>
          </a:p>
        </p:txBody>
      </p:sp>
      <p:sp>
        <p:nvSpPr>
          <p:cNvPr id="11269" name="Rectangle 10"/>
          <p:cNvSpPr>
            <a:spLocks noGrp="1" noChangeArrowheads="1"/>
          </p:cNvSpPr>
          <p:nvPr>
            <p:ph type="ftr" sz="quarter" idx="3"/>
          </p:nvPr>
        </p:nvSpPr>
        <p:spPr bwMode="gray">
          <a:xfrm>
            <a:off x="219075" y="6408738"/>
            <a:ext cx="1343025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/>
            </a:lvl1pPr>
          </a:lstStyle>
          <a:p>
            <a:pPr fontAlgn="base" latinLnBrk="0">
              <a:spcBef>
                <a:spcPct val="0"/>
              </a:spcBef>
              <a:spcAft>
                <a:spcPct val="0"/>
              </a:spcAft>
            </a:pPr>
            <a:r>
              <a:rPr lang="de-DE" smtClean="0">
                <a:solidFill>
                  <a:srgbClr val="000000"/>
                </a:solidFill>
              </a:rPr>
              <a:t>Page </a:t>
            </a:r>
            <a:r>
              <a:rPr lang="de-DE" smtClean="0">
                <a:solidFill>
                  <a:srgbClr val="000000"/>
                </a:solidFill>
                <a:sym typeface="Wingdings" pitchFamily="2" charset="2"/>
              </a:rPr>
              <a:t></a:t>
            </a:r>
            <a:r>
              <a:rPr lang="de-DE" smtClean="0">
                <a:solidFill>
                  <a:srgbClr val="000000"/>
                </a:solidFill>
              </a:rPr>
              <a:t> </a:t>
            </a:r>
            <a:fld id="{18EE1E58-13A7-4F80-88BD-298E54A7DEE1}" type="slidenum">
              <a:rPr lang="de-DE" smtClean="0">
                <a:solidFill>
                  <a:srgbClr val="000000"/>
                </a:solidFill>
              </a:rPr>
              <a:pPr fontAlgn="base" latinLnBrk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de-DE" smtClean="0">
              <a:solidFill>
                <a:srgbClr val="000000"/>
              </a:solidFill>
            </a:endParaRPr>
          </a:p>
        </p:txBody>
      </p:sp>
      <p:sp>
        <p:nvSpPr>
          <p:cNvPr id="11270" name="Rectangle 12"/>
          <p:cNvSpPr>
            <a:spLocks noGrp="1" noChangeArrowheads="1"/>
          </p:cNvSpPr>
          <p:nvPr>
            <p:ph type="body" idx="1"/>
          </p:nvPr>
        </p:nvSpPr>
        <p:spPr bwMode="gray">
          <a:xfrm>
            <a:off x="314325" y="1614488"/>
            <a:ext cx="8524875" cy="439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Klicken Sie, um die Formate des Vorlagentextes zu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gray">
          <a:xfrm>
            <a:off x="7188200" y="6184900"/>
            <a:ext cx="1646238" cy="3778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DDDDDD"/>
              </a:gs>
            </a:gsLst>
            <a:lin ang="0" scaled="1"/>
          </a:gradFill>
          <a:ln w="9525">
            <a:solidFill>
              <a:srgbClr val="96969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fontAlgn="base" latinLnBrk="0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smtClean="0">
                <a:solidFill>
                  <a:srgbClr val="000000"/>
                </a:solidFill>
              </a:rPr>
              <a:t>YOUR LOGO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</p:sldLayoutIdLst>
  <p:transition spd="med">
    <p:fade/>
  </p:transition>
  <p:hf sldNum="0" hdr="0" dt="0"/>
  <p:txStyles>
    <p:titleStyle>
      <a:lvl1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2pPr>
      <a:lvl3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3pPr>
      <a:lvl4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4pPr>
      <a:lvl5pPr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5pPr>
      <a:lvl6pPr marL="4572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6pPr>
      <a:lvl7pPr marL="9144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7pPr>
      <a:lvl8pPr marL="13716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8pPr>
      <a:lvl9pPr marL="1828800" algn="l" rtl="0" eaLnBrk="0" fontAlgn="base" hangingPunct="0">
        <a:lnSpc>
          <a:spcPct val="95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</a:defRPr>
      </a:lvl9pPr>
    </p:titleStyle>
    <p:bodyStyle>
      <a:lvl1pPr marL="190500" indent="-190500" algn="l" rtl="0" eaLnBrk="0" fontAlgn="base" hangingPunct="0">
        <a:spcBef>
          <a:spcPct val="6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381000" indent="-188913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>
          <a:solidFill>
            <a:schemeClr val="tx1"/>
          </a:solidFill>
          <a:latin typeface="+mn-lt"/>
        </a:defRPr>
      </a:lvl2pPr>
      <a:lvl3pPr marL="561975" indent="-1793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3pPr>
      <a:lvl4pPr marL="768350" indent="-204788" algn="l" rtl="0" eaLnBrk="0" fontAlgn="base" hangingPunct="0">
        <a:spcBef>
          <a:spcPct val="30000"/>
        </a:spcBef>
        <a:spcAft>
          <a:spcPct val="0"/>
        </a:spcAft>
        <a:buClr>
          <a:schemeClr val="accent1"/>
        </a:buClr>
        <a:buChar char="-"/>
        <a:defRPr sz="1600">
          <a:solidFill>
            <a:schemeClr val="tx1"/>
          </a:solidFill>
          <a:latin typeface="+mn-lt"/>
        </a:defRPr>
      </a:lvl4pPr>
      <a:lvl5pPr marL="10509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15081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6pPr>
      <a:lvl7pPr marL="19653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7pPr>
      <a:lvl8pPr marL="24225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8pPr>
      <a:lvl9pPr marL="2879725" indent="-168275" algn="l" rtl="0" eaLnBrk="0" fontAlgn="base" hangingPunct="0">
        <a:spcBef>
          <a:spcPct val="40000"/>
        </a:spcBef>
        <a:spcAft>
          <a:spcPct val="0"/>
        </a:spcAft>
        <a:buClr>
          <a:schemeClr val="accent1"/>
        </a:buClr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6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1.png"/><Relationship Id="rId7" Type="http://schemas.openxmlformats.org/officeDocument/2006/relationships/image" Target="../media/image2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\\손태국\문서\녹색조경 로고 cop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44696" y="6165304"/>
            <a:ext cx="479231" cy="524140"/>
          </a:xfrm>
          <a:prstGeom prst="rect">
            <a:avLst/>
          </a:prstGeom>
          <a:noFill/>
        </p:spPr>
      </p:pic>
      <p:sp>
        <p:nvSpPr>
          <p:cNvPr id="7" name="TextBox 50"/>
          <p:cNvSpPr txBox="1">
            <a:spLocks noChangeArrowheads="1"/>
          </p:cNvSpPr>
          <p:nvPr/>
        </p:nvSpPr>
        <p:spPr bwMode="auto">
          <a:xfrm>
            <a:off x="3491880" y="6247900"/>
            <a:ext cx="208823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2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㈜ 녹색조경</a:t>
            </a:r>
          </a:p>
        </p:txBody>
      </p:sp>
      <p:sp>
        <p:nvSpPr>
          <p:cNvPr id="8" name="TextBox 50"/>
          <p:cNvSpPr txBox="1">
            <a:spLocks noChangeArrowheads="1"/>
          </p:cNvSpPr>
          <p:nvPr/>
        </p:nvSpPr>
        <p:spPr bwMode="auto">
          <a:xfrm>
            <a:off x="899592" y="1517883"/>
            <a:ext cx="7344816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4800" dirty="0" smtClean="0">
                <a:latin typeface="HY견고딕" pitchFamily="18" charset="-127"/>
                <a:ea typeface="HY견고딕" pitchFamily="18" charset="-127"/>
                <a:cs typeface="Arial" pitchFamily="34" charset="0"/>
              </a:rPr>
              <a:t>녹색수목용기 재배관리</a:t>
            </a:r>
            <a:endParaRPr lang="en-US" altLang="ko-KR" sz="4800" dirty="0" smtClean="0">
              <a:latin typeface="HY견고딕" pitchFamily="18" charset="-127"/>
              <a:ea typeface="HY견고딕" pitchFamily="18" charset="-127"/>
              <a:cs typeface="Arial" pitchFamily="34" charset="0"/>
            </a:endParaRPr>
          </a:p>
        </p:txBody>
      </p:sp>
      <p:pic>
        <p:nvPicPr>
          <p:cNvPr id="12" name="Picture 2" descr="H:\공사사진\공사진행중\양묘\강의자료(녹색 수목용기 재배 관리)2011.10.31\7-10 (207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2915816" cy="2187227"/>
          </a:xfrm>
          <a:prstGeom prst="rect">
            <a:avLst/>
          </a:prstGeom>
          <a:noFill/>
        </p:spPr>
      </p:pic>
      <p:pic>
        <p:nvPicPr>
          <p:cNvPr id="13" name="Picture 5" descr="C:\Users\녹색조경\Desktop\첨부사진\IMG_0309.jpg"/>
          <p:cNvPicPr>
            <a:picLocks noChangeAspect="1" noChangeArrowheads="1"/>
          </p:cNvPicPr>
          <p:nvPr/>
        </p:nvPicPr>
        <p:blipFill>
          <a:blip r:embed="rId5" cstate="print"/>
          <a:srcRect t="10766"/>
          <a:stretch>
            <a:fillRect/>
          </a:stretch>
        </p:blipFill>
        <p:spPr bwMode="auto">
          <a:xfrm>
            <a:off x="2987825" y="3797300"/>
            <a:ext cx="3252558" cy="2176783"/>
          </a:xfrm>
          <a:prstGeom prst="rect">
            <a:avLst/>
          </a:prstGeom>
          <a:noFill/>
        </p:spPr>
      </p:pic>
      <p:pic>
        <p:nvPicPr>
          <p:cNvPr id="14" name="Picture 5" descr="H:\공사사진\공사진행중\양묘자료\수목관리과정\1-3 (235).jpg"/>
          <p:cNvPicPr>
            <a:picLocks noChangeAspect="1" noChangeArrowheads="1"/>
          </p:cNvPicPr>
          <p:nvPr/>
        </p:nvPicPr>
        <p:blipFill>
          <a:blip r:embed="rId6" cstate="print"/>
          <a:srcRect l="12667"/>
          <a:stretch>
            <a:fillRect/>
          </a:stretch>
        </p:blipFill>
        <p:spPr bwMode="auto">
          <a:xfrm>
            <a:off x="6300192" y="3789040"/>
            <a:ext cx="2847417" cy="217361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1353041536955.jpg"/>
          <p:cNvPicPr>
            <a:picLocks noChangeAspect="1"/>
          </p:cNvPicPr>
          <p:nvPr/>
        </p:nvPicPr>
        <p:blipFill>
          <a:blip r:embed="rId3" cstate="print"/>
          <a:srcRect t="2459"/>
          <a:stretch>
            <a:fillRect/>
          </a:stretch>
        </p:blipFill>
        <p:spPr bwMode="auto">
          <a:xfrm>
            <a:off x="467544" y="896474"/>
            <a:ext cx="4086200" cy="285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그림 2" descr="1353041562025.jpg"/>
          <p:cNvPicPr>
            <a:picLocks noChangeAspect="1"/>
          </p:cNvPicPr>
          <p:nvPr/>
        </p:nvPicPr>
        <p:blipFill>
          <a:blip r:embed="rId4" cstate="print"/>
          <a:srcRect t="3988"/>
          <a:stretch>
            <a:fillRect/>
          </a:stretch>
        </p:blipFill>
        <p:spPr bwMode="auto">
          <a:xfrm>
            <a:off x="4644008" y="896474"/>
            <a:ext cx="4104456" cy="2855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_x113867016" descr="EMB000013900f9e"/>
          <p:cNvPicPr>
            <a:picLocks noChangeAspect="1" noChangeArrowheads="1"/>
          </p:cNvPicPr>
          <p:nvPr/>
        </p:nvPicPr>
        <p:blipFill>
          <a:blip r:embed="rId5" cstate="print"/>
          <a:srcRect t="10627"/>
          <a:stretch>
            <a:fillRect/>
          </a:stretch>
        </p:blipFill>
        <p:spPr bwMode="auto">
          <a:xfrm>
            <a:off x="469900" y="3827077"/>
            <a:ext cx="4065676" cy="2554251"/>
          </a:xfrm>
          <a:prstGeom prst="rect">
            <a:avLst/>
          </a:prstGeom>
          <a:noFill/>
        </p:spPr>
      </p:pic>
      <p:pic>
        <p:nvPicPr>
          <p:cNvPr id="5" name="_x113868216" descr="EMB000013900fa2"/>
          <p:cNvPicPr>
            <a:picLocks noChangeAspect="1" noChangeArrowheads="1"/>
          </p:cNvPicPr>
          <p:nvPr/>
        </p:nvPicPr>
        <p:blipFill>
          <a:blip r:embed="rId6" cstate="print"/>
          <a:srcRect t="9277" b="2399"/>
          <a:stretch>
            <a:fillRect/>
          </a:stretch>
        </p:blipFill>
        <p:spPr bwMode="auto">
          <a:xfrm>
            <a:off x="4644008" y="3827382"/>
            <a:ext cx="4104456" cy="2548348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8842084" y="6525344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8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녹색조경\Desktop\첨부사진\P20120531_173204176_313569FE-3697-400A-8B39-CF26A3B0CD9D.JPG"/>
          <p:cNvPicPr>
            <a:picLocks noChangeAspect="1" noChangeArrowheads="1"/>
          </p:cNvPicPr>
          <p:nvPr/>
        </p:nvPicPr>
        <p:blipFill>
          <a:blip r:embed="rId3" cstate="print"/>
          <a:srcRect t="3225" b="1232"/>
          <a:stretch>
            <a:fillRect/>
          </a:stretch>
        </p:blipFill>
        <p:spPr bwMode="auto">
          <a:xfrm>
            <a:off x="4753691" y="3563589"/>
            <a:ext cx="3778749" cy="2778829"/>
          </a:xfrm>
          <a:prstGeom prst="rect">
            <a:avLst/>
          </a:prstGeom>
          <a:noFill/>
        </p:spPr>
      </p:pic>
      <p:pic>
        <p:nvPicPr>
          <p:cNvPr id="3" name="Picture 10" descr="C:\Users\녹색조경\Desktop\첨부사진\IMG_71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4264" y="980728"/>
            <a:ext cx="3780421" cy="2520280"/>
          </a:xfrm>
          <a:prstGeom prst="rect">
            <a:avLst/>
          </a:prstGeom>
          <a:noFill/>
        </p:spPr>
      </p:pic>
      <p:pic>
        <p:nvPicPr>
          <p:cNvPr id="4" name="_x113867336" descr="EMB000013900f92"/>
          <p:cNvPicPr>
            <a:picLocks noChangeAspect="1" noChangeArrowheads="1"/>
          </p:cNvPicPr>
          <p:nvPr/>
        </p:nvPicPr>
        <p:blipFill>
          <a:blip r:embed="rId5" cstate="print"/>
          <a:srcRect t="10369"/>
          <a:stretch>
            <a:fillRect/>
          </a:stretch>
        </p:blipFill>
        <p:spPr bwMode="auto">
          <a:xfrm>
            <a:off x="495792" y="980728"/>
            <a:ext cx="4166839" cy="2520280"/>
          </a:xfrm>
          <a:prstGeom prst="rect">
            <a:avLst/>
          </a:prstGeom>
          <a:noFill/>
        </p:spPr>
      </p:pic>
      <p:pic>
        <p:nvPicPr>
          <p:cNvPr id="5" name="_x113866856" descr="EMB000013900f9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5792" y="3569635"/>
            <a:ext cx="4176464" cy="2784309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8842084" y="6525344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9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 descr="C:\Users\녹색조경\Desktop\첨부사진\IMG_7109.JPG"/>
          <p:cNvPicPr>
            <a:picLocks noChangeAspect="1" noChangeArrowheads="1"/>
          </p:cNvPicPr>
          <p:nvPr/>
        </p:nvPicPr>
        <p:blipFill>
          <a:blip r:embed="rId3" cstate="print"/>
          <a:srcRect r="3232" b="7501"/>
          <a:stretch>
            <a:fillRect/>
          </a:stretch>
        </p:blipFill>
        <p:spPr bwMode="auto">
          <a:xfrm>
            <a:off x="652635" y="3838724"/>
            <a:ext cx="3932065" cy="2505720"/>
          </a:xfrm>
          <a:prstGeom prst="rect">
            <a:avLst/>
          </a:prstGeom>
          <a:noFill/>
        </p:spPr>
      </p:pic>
      <p:pic>
        <p:nvPicPr>
          <p:cNvPr id="3" name="_x113869656" descr="EMB000013900f9d"/>
          <p:cNvPicPr>
            <a:picLocks noChangeAspect="1" noChangeArrowheads="1"/>
          </p:cNvPicPr>
          <p:nvPr/>
        </p:nvPicPr>
        <p:blipFill>
          <a:blip r:embed="rId4" cstate="print"/>
          <a:srcRect t="9690"/>
          <a:stretch>
            <a:fillRect/>
          </a:stretch>
        </p:blipFill>
        <p:spPr bwMode="auto">
          <a:xfrm>
            <a:off x="4653434" y="3838724"/>
            <a:ext cx="4167037" cy="2508847"/>
          </a:xfrm>
          <a:prstGeom prst="rect">
            <a:avLst/>
          </a:prstGeom>
          <a:noFill/>
        </p:spPr>
      </p:pic>
      <p:pic>
        <p:nvPicPr>
          <p:cNvPr id="4" name="Picture 2" descr="H:\공사사진\공사진행중\양묘\해남농장\2012.08.21_해남농장\IMG_819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168" y="1127820"/>
            <a:ext cx="3913992" cy="2609328"/>
          </a:xfrm>
          <a:prstGeom prst="rect">
            <a:avLst/>
          </a:prstGeom>
          <a:noFill/>
        </p:spPr>
      </p:pic>
      <p:pic>
        <p:nvPicPr>
          <p:cNvPr id="5" name="Picture 3" descr="H:\공사사진\공사진행중\양묘\해남농장\2012.08.21_해남농장\IMG_8202.JPG"/>
          <p:cNvPicPr>
            <a:picLocks noChangeAspect="1" noChangeArrowheads="1"/>
          </p:cNvPicPr>
          <p:nvPr/>
        </p:nvPicPr>
        <p:blipFill>
          <a:blip r:embed="rId6" cstate="print"/>
          <a:srcRect t="6630"/>
          <a:stretch>
            <a:fillRect/>
          </a:stretch>
        </p:blipFill>
        <p:spPr bwMode="auto">
          <a:xfrm>
            <a:off x="4644008" y="1124744"/>
            <a:ext cx="4176464" cy="2599704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8760332" y="6525344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10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x113867336" descr="EMB000013900f8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53631" y="3669354"/>
            <a:ext cx="3943614" cy="2615093"/>
          </a:xfrm>
          <a:prstGeom prst="rect">
            <a:avLst/>
          </a:prstGeom>
          <a:noFill/>
        </p:spPr>
      </p:pic>
      <p:pic>
        <p:nvPicPr>
          <p:cNvPr id="3" name="_x113868616" descr="EMB000013900f9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3669354"/>
            <a:ext cx="3922638" cy="2615093"/>
          </a:xfrm>
          <a:prstGeom prst="rect">
            <a:avLst/>
          </a:prstGeom>
          <a:noFill/>
        </p:spPr>
      </p:pic>
      <p:pic>
        <p:nvPicPr>
          <p:cNvPr id="4" name="_x113869256" descr="EMB000013900f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34581" y="946428"/>
            <a:ext cx="3960440" cy="2640293"/>
          </a:xfrm>
          <a:prstGeom prst="rect">
            <a:avLst/>
          </a:prstGeom>
          <a:noFill/>
        </p:spPr>
      </p:pic>
      <p:pic>
        <p:nvPicPr>
          <p:cNvPr id="5" name="_x113868776" descr="EMB000013900f83"/>
          <p:cNvPicPr>
            <a:picLocks noChangeAspect="1" noChangeArrowheads="1"/>
          </p:cNvPicPr>
          <p:nvPr/>
        </p:nvPicPr>
        <p:blipFill>
          <a:blip r:embed="rId6" cstate="print"/>
          <a:srcRect t="2236"/>
          <a:stretch>
            <a:fillRect/>
          </a:stretch>
        </p:blipFill>
        <p:spPr bwMode="auto">
          <a:xfrm>
            <a:off x="601359" y="914400"/>
            <a:ext cx="3935916" cy="2680488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8760332" y="6525344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11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_x113869096" descr="EMB000013900f8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043352"/>
            <a:ext cx="4032720" cy="2500787"/>
          </a:xfrm>
          <a:prstGeom prst="rect">
            <a:avLst/>
          </a:prstGeom>
          <a:noFill/>
        </p:spPr>
      </p:pic>
      <p:pic>
        <p:nvPicPr>
          <p:cNvPr id="3" name="_x113869096" descr="EMB000013900f8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58866" y="1052736"/>
            <a:ext cx="4017590" cy="2491405"/>
          </a:xfrm>
          <a:prstGeom prst="rect">
            <a:avLst/>
          </a:prstGeom>
          <a:noFill/>
        </p:spPr>
      </p:pic>
      <p:pic>
        <p:nvPicPr>
          <p:cNvPr id="4" name="Picture 2" descr="H:\공사사진\공사진행중\사장님사진\2012.10.17 삼산방조제 해안방풍림 착수행사\IMG_96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69407" y="3636975"/>
            <a:ext cx="4006857" cy="2671238"/>
          </a:xfrm>
          <a:prstGeom prst="rect">
            <a:avLst/>
          </a:prstGeom>
          <a:noFill/>
        </p:spPr>
      </p:pic>
      <p:pic>
        <p:nvPicPr>
          <p:cNvPr id="5" name="Picture 3" descr="H:\공사사진\공사진행중\양묘자료\컨테이너식재및운반과정\8-2 (341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616428"/>
            <a:ext cx="4032448" cy="2688299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8760332" y="6525344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12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C:\Users\녹색조경\Desktop\첨부사진\현장\전주\20121006_162757.jpg"/>
          <p:cNvPicPr>
            <a:picLocks noChangeAspect="1" noChangeArrowheads="1"/>
          </p:cNvPicPr>
          <p:nvPr/>
        </p:nvPicPr>
        <p:blipFill>
          <a:blip r:embed="rId3" cstate="print"/>
          <a:srcRect t="9250" r="24804" b="15343"/>
          <a:stretch>
            <a:fillRect/>
          </a:stretch>
        </p:blipFill>
        <p:spPr bwMode="auto">
          <a:xfrm>
            <a:off x="6084168" y="3861048"/>
            <a:ext cx="2945110" cy="2215085"/>
          </a:xfrm>
          <a:prstGeom prst="rect">
            <a:avLst/>
          </a:prstGeom>
          <a:noFill/>
        </p:spPr>
      </p:pic>
      <p:sp>
        <p:nvSpPr>
          <p:cNvPr id="3" name="AutoShape 5"/>
          <p:cNvSpPr>
            <a:spLocks noChangeArrowheads="1"/>
          </p:cNvSpPr>
          <p:nvPr/>
        </p:nvSpPr>
        <p:spPr bwMode="auto">
          <a:xfrm>
            <a:off x="179512" y="620688"/>
            <a:ext cx="3888432" cy="432048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006600"/>
              </a:gs>
              <a:gs pos="100000">
                <a:srgbClr val="339933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000066"/>
              </a:buClr>
              <a:buSzPct val="150000"/>
              <a:buFont typeface="굴림체" pitchFamily="49" charset="-127"/>
              <a:buNone/>
            </a:pPr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아파트현장 납품현황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4" name="Picture 4" descr="C:\Users\녹색조경\Desktop\첨부사진\현장\익산\2012-08-20 10.48.29.jpg"/>
          <p:cNvPicPr>
            <a:picLocks noChangeAspect="1" noChangeArrowheads="1"/>
          </p:cNvPicPr>
          <p:nvPr/>
        </p:nvPicPr>
        <p:blipFill>
          <a:blip r:embed="rId4" cstate="print"/>
          <a:srcRect l="13026" b="12195"/>
          <a:stretch>
            <a:fillRect/>
          </a:stretch>
        </p:blipFill>
        <p:spPr bwMode="auto">
          <a:xfrm>
            <a:off x="3095625" y="3861048"/>
            <a:ext cx="2929087" cy="2217812"/>
          </a:xfrm>
          <a:prstGeom prst="rect">
            <a:avLst/>
          </a:prstGeom>
          <a:noFill/>
        </p:spPr>
      </p:pic>
      <p:pic>
        <p:nvPicPr>
          <p:cNvPr id="5" name="Picture 6" descr="C:\Users\녹색조경\Desktop\첨부사진\현장\익산\IMG18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9026" y="1484784"/>
            <a:ext cx="2952328" cy="2214246"/>
          </a:xfrm>
          <a:prstGeom prst="rect">
            <a:avLst/>
          </a:prstGeom>
          <a:noFill/>
        </p:spPr>
      </p:pic>
      <p:pic>
        <p:nvPicPr>
          <p:cNvPr id="6" name="Picture 8" descr="C:\Users\녹색조경\Desktop\첨부사진\현장\전주\134947884568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03265" y="1484784"/>
            <a:ext cx="2929441" cy="2197081"/>
          </a:xfrm>
          <a:prstGeom prst="rect">
            <a:avLst/>
          </a:prstGeom>
          <a:noFill/>
        </p:spPr>
      </p:pic>
      <p:pic>
        <p:nvPicPr>
          <p:cNvPr id="7" name="Picture 9" descr="C:\Users\녹색조경\Desktop\첨부사진\현장\전주\1349478860970.jpg"/>
          <p:cNvPicPr>
            <a:picLocks noChangeAspect="1" noChangeArrowheads="1"/>
          </p:cNvPicPr>
          <p:nvPr/>
        </p:nvPicPr>
        <p:blipFill>
          <a:blip r:embed="rId7" cstate="print"/>
          <a:srcRect r="1938"/>
          <a:stretch>
            <a:fillRect/>
          </a:stretch>
        </p:blipFill>
        <p:spPr bwMode="auto">
          <a:xfrm>
            <a:off x="175319" y="1484784"/>
            <a:ext cx="2872681" cy="2197081"/>
          </a:xfrm>
          <a:prstGeom prst="rect">
            <a:avLst/>
          </a:prstGeom>
          <a:noFill/>
        </p:spPr>
      </p:pic>
      <p:pic>
        <p:nvPicPr>
          <p:cNvPr id="8" name="Picture 10" descr="C:\Users\녹색조경\Desktop\첨부사진\현장\전주\2012-09-14 10.36.23.jpg"/>
          <p:cNvPicPr>
            <a:picLocks noChangeAspect="1" noChangeArrowheads="1"/>
          </p:cNvPicPr>
          <p:nvPr/>
        </p:nvPicPr>
        <p:blipFill>
          <a:blip r:embed="rId8" cstate="print"/>
          <a:srcRect r="2698"/>
          <a:stretch>
            <a:fillRect/>
          </a:stretch>
        </p:blipFill>
        <p:spPr bwMode="auto">
          <a:xfrm>
            <a:off x="175320" y="3861048"/>
            <a:ext cx="2872680" cy="2214246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8760332" y="6525344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13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공사사진\공사진행중\새만금\2012.08.12\IMG_7175.JPG"/>
          <p:cNvPicPr>
            <a:picLocks noChangeAspect="1" noChangeArrowheads="1"/>
          </p:cNvPicPr>
          <p:nvPr/>
        </p:nvPicPr>
        <p:blipFill>
          <a:blip r:embed="rId3" cstate="print"/>
          <a:srcRect t="16949"/>
          <a:stretch>
            <a:fillRect/>
          </a:stretch>
        </p:blipFill>
        <p:spPr bwMode="auto">
          <a:xfrm>
            <a:off x="251520" y="1340768"/>
            <a:ext cx="4283968" cy="2371908"/>
          </a:xfrm>
          <a:prstGeom prst="rect">
            <a:avLst/>
          </a:prstGeom>
          <a:noFill/>
        </p:spPr>
      </p:pic>
      <p:sp>
        <p:nvSpPr>
          <p:cNvPr id="3" name="TextBox 50"/>
          <p:cNvSpPr txBox="1">
            <a:spLocks noChangeArrowheads="1"/>
          </p:cNvSpPr>
          <p:nvPr/>
        </p:nvSpPr>
        <p:spPr bwMode="auto">
          <a:xfrm>
            <a:off x="251520" y="3674968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b="1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2012.08.12</a:t>
            </a:r>
          </a:p>
        </p:txBody>
      </p:sp>
      <p:sp>
        <p:nvSpPr>
          <p:cNvPr id="4" name="TextBox 50"/>
          <p:cNvSpPr txBox="1">
            <a:spLocks noChangeArrowheads="1"/>
          </p:cNvSpPr>
          <p:nvPr/>
        </p:nvSpPr>
        <p:spPr bwMode="auto">
          <a:xfrm>
            <a:off x="4629150" y="3674968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b="1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2012.08.14</a:t>
            </a:r>
          </a:p>
        </p:txBody>
      </p:sp>
      <p:pic>
        <p:nvPicPr>
          <p:cNvPr id="5" name="Picture 4" descr="H:\공사사진\공사진행중\새만금\2012.08.14\2012-08-14 08.16.08.jpg"/>
          <p:cNvPicPr>
            <a:picLocks noChangeAspect="1" noChangeArrowheads="1"/>
          </p:cNvPicPr>
          <p:nvPr/>
        </p:nvPicPr>
        <p:blipFill>
          <a:blip r:embed="rId4" cstate="print"/>
          <a:srcRect t="18644" b="6780"/>
          <a:stretch>
            <a:fillRect/>
          </a:stretch>
        </p:blipFill>
        <p:spPr bwMode="auto">
          <a:xfrm>
            <a:off x="4644008" y="1340768"/>
            <a:ext cx="4248472" cy="2376264"/>
          </a:xfrm>
          <a:prstGeom prst="rect">
            <a:avLst/>
          </a:prstGeom>
          <a:noFill/>
        </p:spPr>
      </p:pic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179512" y="620688"/>
            <a:ext cx="3888432" cy="432048"/>
          </a:xfrm>
          <a:prstGeom prst="bevel">
            <a:avLst>
              <a:gd name="adj" fmla="val 12500"/>
            </a:avLst>
          </a:prstGeom>
          <a:gradFill rotWithShape="0">
            <a:gsLst>
              <a:gs pos="0">
                <a:srgbClr val="006600"/>
              </a:gs>
              <a:gs pos="100000">
                <a:srgbClr val="339933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buClr>
                <a:srgbClr val="000066"/>
              </a:buClr>
              <a:buSzPct val="150000"/>
              <a:buFont typeface="굴림체" pitchFamily="49" charset="-127"/>
              <a:buNone/>
            </a:pPr>
            <a:r>
              <a:rPr lang="ko-KR" altLang="en-US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새만금간척지</a:t>
            </a:r>
            <a:r>
              <a:rPr lang="ko-KR" altLang="en-US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HY견고딕" pitchFamily="18" charset="-127"/>
                <a:ea typeface="HY견고딕" pitchFamily="18" charset="-127"/>
              </a:rPr>
              <a:t> 수목재배현황</a:t>
            </a:r>
            <a:endParaRPr lang="en-US" altLang="ko-KR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7" name="Picture 2" descr="H:\공사사진\공사진행중\새만금\2012.08.14\2012-08-14 10.49.51.jpg"/>
          <p:cNvPicPr>
            <a:picLocks noChangeAspect="1" noChangeArrowheads="1"/>
          </p:cNvPicPr>
          <p:nvPr/>
        </p:nvPicPr>
        <p:blipFill>
          <a:blip r:embed="rId5" cstate="print"/>
          <a:srcRect t="10185" b="20209"/>
          <a:stretch>
            <a:fillRect/>
          </a:stretch>
        </p:blipFill>
        <p:spPr bwMode="auto">
          <a:xfrm>
            <a:off x="4616607" y="3997186"/>
            <a:ext cx="4275873" cy="2232248"/>
          </a:xfrm>
          <a:prstGeom prst="rect">
            <a:avLst/>
          </a:prstGeom>
          <a:noFill/>
        </p:spPr>
      </p:pic>
      <p:pic>
        <p:nvPicPr>
          <p:cNvPr id="8" name="Picture 3" descr="H:\공사사진\공사진행중\새만금\2012.08.14\2012-08-14 08.28.15.jpg"/>
          <p:cNvPicPr>
            <a:picLocks noChangeAspect="1" noChangeArrowheads="1"/>
          </p:cNvPicPr>
          <p:nvPr/>
        </p:nvPicPr>
        <p:blipFill>
          <a:blip r:embed="rId6" cstate="print"/>
          <a:srcRect t="10040" b="20353"/>
          <a:stretch>
            <a:fillRect/>
          </a:stretch>
        </p:blipFill>
        <p:spPr bwMode="auto">
          <a:xfrm>
            <a:off x="251520" y="3997186"/>
            <a:ext cx="4275873" cy="2232248"/>
          </a:xfrm>
          <a:prstGeom prst="rect">
            <a:avLst/>
          </a:prstGeom>
          <a:noFill/>
        </p:spPr>
      </p:pic>
      <p:sp>
        <p:nvSpPr>
          <p:cNvPr id="9" name="TextBox 50"/>
          <p:cNvSpPr txBox="1">
            <a:spLocks noChangeArrowheads="1"/>
          </p:cNvSpPr>
          <p:nvPr/>
        </p:nvSpPr>
        <p:spPr bwMode="auto">
          <a:xfrm>
            <a:off x="251520" y="6191726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b="1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2012.08.14</a:t>
            </a:r>
          </a:p>
        </p:txBody>
      </p:sp>
      <p:sp>
        <p:nvSpPr>
          <p:cNvPr id="10" name="TextBox 50"/>
          <p:cNvSpPr txBox="1">
            <a:spLocks noChangeArrowheads="1"/>
          </p:cNvSpPr>
          <p:nvPr/>
        </p:nvSpPr>
        <p:spPr bwMode="auto">
          <a:xfrm>
            <a:off x="4629150" y="6191726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b="1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2012.08.14</a:t>
            </a:r>
          </a:p>
        </p:txBody>
      </p:sp>
      <p:sp>
        <p:nvSpPr>
          <p:cNvPr id="11" name="직사각형 10"/>
          <p:cNvSpPr/>
          <p:nvPr/>
        </p:nvSpPr>
        <p:spPr>
          <a:xfrm>
            <a:off x="8760332" y="6525344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14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공사사진\공사진행중\사장님사진\2012.08.15_새만금\IMG_7285.JPG"/>
          <p:cNvPicPr>
            <a:picLocks noChangeAspect="1" noChangeArrowheads="1"/>
          </p:cNvPicPr>
          <p:nvPr/>
        </p:nvPicPr>
        <p:blipFill>
          <a:blip r:embed="rId3" cstate="print"/>
          <a:srcRect t="4389"/>
          <a:stretch>
            <a:fillRect/>
          </a:stretch>
        </p:blipFill>
        <p:spPr bwMode="auto">
          <a:xfrm>
            <a:off x="251520" y="692696"/>
            <a:ext cx="4248472" cy="2708023"/>
          </a:xfrm>
          <a:prstGeom prst="rect">
            <a:avLst/>
          </a:prstGeom>
          <a:noFill/>
        </p:spPr>
      </p:pic>
      <p:pic>
        <p:nvPicPr>
          <p:cNvPr id="3" name="Picture 3" descr="H:\공사사진\공사진행중\사장님사진\2012.08.15_새만금\IMG_7300.JPG"/>
          <p:cNvPicPr>
            <a:picLocks noChangeAspect="1" noChangeArrowheads="1"/>
          </p:cNvPicPr>
          <p:nvPr/>
        </p:nvPicPr>
        <p:blipFill>
          <a:blip r:embed="rId4" cstate="print"/>
          <a:srcRect t="4388"/>
          <a:stretch>
            <a:fillRect/>
          </a:stretch>
        </p:blipFill>
        <p:spPr bwMode="auto">
          <a:xfrm>
            <a:off x="4644008" y="692696"/>
            <a:ext cx="4248472" cy="2708022"/>
          </a:xfrm>
          <a:prstGeom prst="rect">
            <a:avLst/>
          </a:prstGeom>
          <a:noFill/>
        </p:spPr>
      </p:pic>
      <p:sp>
        <p:nvSpPr>
          <p:cNvPr id="4" name="TextBox 50"/>
          <p:cNvSpPr txBox="1">
            <a:spLocks noChangeArrowheads="1"/>
          </p:cNvSpPr>
          <p:nvPr/>
        </p:nvSpPr>
        <p:spPr bwMode="auto">
          <a:xfrm>
            <a:off x="251520" y="3366419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b="1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2012.08.15</a:t>
            </a:r>
          </a:p>
        </p:txBody>
      </p:sp>
      <p:sp>
        <p:nvSpPr>
          <p:cNvPr id="5" name="TextBox 50"/>
          <p:cNvSpPr txBox="1">
            <a:spLocks noChangeArrowheads="1"/>
          </p:cNvSpPr>
          <p:nvPr/>
        </p:nvSpPr>
        <p:spPr bwMode="auto">
          <a:xfrm>
            <a:off x="4629150" y="3366419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b="1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2012.08.15</a:t>
            </a:r>
          </a:p>
        </p:txBody>
      </p:sp>
      <p:sp>
        <p:nvSpPr>
          <p:cNvPr id="6" name="TextBox 50"/>
          <p:cNvSpPr txBox="1">
            <a:spLocks noChangeArrowheads="1"/>
          </p:cNvSpPr>
          <p:nvPr/>
        </p:nvSpPr>
        <p:spPr bwMode="auto">
          <a:xfrm>
            <a:off x="251520" y="6191726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b="1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2012.08.18</a:t>
            </a:r>
          </a:p>
        </p:txBody>
      </p:sp>
      <p:sp>
        <p:nvSpPr>
          <p:cNvPr id="7" name="TextBox 50"/>
          <p:cNvSpPr txBox="1">
            <a:spLocks noChangeArrowheads="1"/>
          </p:cNvSpPr>
          <p:nvPr/>
        </p:nvSpPr>
        <p:spPr bwMode="auto">
          <a:xfrm>
            <a:off x="4629150" y="6191726"/>
            <a:ext cx="2088232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1100" b="1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2012.09.22</a:t>
            </a:r>
          </a:p>
        </p:txBody>
      </p:sp>
      <p:pic>
        <p:nvPicPr>
          <p:cNvPr id="8" name="Picture 2" descr="H:\공사사진\공사진행중\새만금\2012.08.18_새만금\IMG_7735.JPG"/>
          <p:cNvPicPr>
            <a:picLocks noChangeAspect="1" noChangeArrowheads="1"/>
          </p:cNvPicPr>
          <p:nvPr/>
        </p:nvPicPr>
        <p:blipFill>
          <a:blip r:embed="rId5" cstate="print"/>
          <a:srcRect t="3390" b="4381"/>
          <a:stretch>
            <a:fillRect/>
          </a:stretch>
        </p:blipFill>
        <p:spPr bwMode="auto">
          <a:xfrm>
            <a:off x="251520" y="3757159"/>
            <a:ext cx="4248472" cy="2472275"/>
          </a:xfrm>
          <a:prstGeom prst="rect">
            <a:avLst/>
          </a:prstGeom>
          <a:noFill/>
        </p:spPr>
      </p:pic>
      <p:pic>
        <p:nvPicPr>
          <p:cNvPr id="9" name="Picture 3" descr="H:\공사사진\공사진행중\새만금\2012.09.22\IMG_9321.JPG"/>
          <p:cNvPicPr>
            <a:picLocks noChangeAspect="1" noChangeArrowheads="1"/>
          </p:cNvPicPr>
          <p:nvPr/>
        </p:nvPicPr>
        <p:blipFill>
          <a:blip r:embed="rId6" cstate="print"/>
          <a:srcRect t="8667"/>
          <a:stretch>
            <a:fillRect/>
          </a:stretch>
        </p:blipFill>
        <p:spPr bwMode="auto">
          <a:xfrm>
            <a:off x="4644008" y="3771735"/>
            <a:ext cx="4248472" cy="2448272"/>
          </a:xfrm>
          <a:prstGeom prst="rect">
            <a:avLst/>
          </a:prstGeom>
          <a:noFill/>
        </p:spPr>
      </p:pic>
      <p:sp>
        <p:nvSpPr>
          <p:cNvPr id="10" name="직사각형 9"/>
          <p:cNvSpPr/>
          <p:nvPr/>
        </p:nvSpPr>
        <p:spPr>
          <a:xfrm>
            <a:off x="8760332" y="6525344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15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:\범경윤 문서\지명원 및 녹색조경 책자\컨테이너용기 카달로크\녹색조경\IMG_95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5434" y="2232214"/>
            <a:ext cx="4320479" cy="2880320"/>
          </a:xfrm>
          <a:prstGeom prst="rect">
            <a:avLst/>
          </a:prstGeom>
          <a:noFill/>
        </p:spPr>
      </p:pic>
      <p:pic>
        <p:nvPicPr>
          <p:cNvPr id="3" name="Picture 3" descr="D:\범경윤 문서\지명원 및 녹색조경 책자\컨테이너용기 카달로크\녹색조경\IMG_93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824" y="2232214"/>
            <a:ext cx="4320479" cy="2880320"/>
          </a:xfrm>
          <a:prstGeom prst="rect">
            <a:avLst/>
          </a:prstGeom>
          <a:noFill/>
        </p:spPr>
      </p:pic>
      <p:sp>
        <p:nvSpPr>
          <p:cNvPr id="4" name="TextBox 50"/>
          <p:cNvSpPr txBox="1">
            <a:spLocks noChangeArrowheads="1"/>
          </p:cNvSpPr>
          <p:nvPr/>
        </p:nvSpPr>
        <p:spPr bwMode="auto">
          <a:xfrm>
            <a:off x="251520" y="476672"/>
            <a:ext cx="79928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■ 녹색수목용기를 활용한 간척지 수목재배</a:t>
            </a:r>
            <a:endParaRPr lang="en-US" altLang="ko-KR" sz="2500" b="1" dirty="0" smtClean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5101" y="5266075"/>
            <a:ext cx="324036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dirty="0" err="1" smtClean="0">
                <a:latin typeface="HY헤드라인M" pitchFamily="18" charset="-127"/>
                <a:ea typeface="HY헤드라인M" pitchFamily="18" charset="-127"/>
              </a:rPr>
              <a:t>새만금</a:t>
            </a:r>
            <a:r>
              <a:rPr lang="ko-KR" altLang="en-US" sz="1500" dirty="0" smtClean="0">
                <a:latin typeface="HY헤드라인M" pitchFamily="18" charset="-127"/>
                <a:ea typeface="HY헤드라인M" pitchFamily="18" charset="-127"/>
              </a:rPr>
              <a:t> 간척지 적응실험연구</a:t>
            </a:r>
            <a:r>
              <a:rPr lang="en-US" altLang="ko-KR" sz="1500" dirty="0" smtClean="0">
                <a:latin typeface="HY헤드라인M" pitchFamily="18" charset="-127"/>
                <a:ea typeface="HY헤드라인M" pitchFamily="18" charset="-127"/>
              </a:rPr>
              <a:t>(2012)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788024" y="5266075"/>
            <a:ext cx="403244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1500" dirty="0" smtClean="0">
                <a:latin typeface="HY헤드라인M" pitchFamily="18" charset="-127"/>
                <a:ea typeface="HY헤드라인M" pitchFamily="18" charset="-127"/>
              </a:rPr>
              <a:t>해안방풍림 </a:t>
            </a:r>
            <a:r>
              <a:rPr lang="ko-KR" altLang="en-US" sz="1500" dirty="0" err="1" smtClean="0">
                <a:latin typeface="HY헤드라인M" pitchFamily="18" charset="-127"/>
                <a:ea typeface="HY헤드라인M" pitchFamily="18" charset="-127"/>
              </a:rPr>
              <a:t>기업숲조성</a:t>
            </a:r>
            <a:r>
              <a:rPr lang="ko-KR" altLang="en-US" sz="1500" dirty="0" smtClean="0">
                <a:latin typeface="HY헤드라인M" pitchFamily="18" charset="-127"/>
                <a:ea typeface="HY헤드라인M" pitchFamily="18" charset="-127"/>
              </a:rPr>
              <a:t> 및 연구회 발족</a:t>
            </a:r>
            <a:r>
              <a:rPr lang="en-US" altLang="ko-KR" sz="1500" dirty="0" smtClean="0">
                <a:latin typeface="HY헤드라인M" pitchFamily="18" charset="-127"/>
                <a:ea typeface="HY헤드라인M" pitchFamily="18" charset="-127"/>
              </a:rPr>
              <a:t>(2012)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760332" y="6525344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16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:\공사사진\공사진행중\사장님사진\2012.08.24 산림박람회\IMG_828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08645"/>
            <a:ext cx="3991074" cy="2660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그림 2" descr="1338545606565.jpg"/>
          <p:cNvPicPr>
            <a:picLocks noChangeAspect="1"/>
          </p:cNvPicPr>
          <p:nvPr/>
        </p:nvPicPr>
        <p:blipFill>
          <a:blip r:embed="rId4" cstate="print"/>
          <a:srcRect b="3704"/>
          <a:stretch>
            <a:fillRect/>
          </a:stretch>
        </p:blipFill>
        <p:spPr>
          <a:xfrm>
            <a:off x="423817" y="1196752"/>
            <a:ext cx="4063523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508104" y="1718866"/>
            <a:ext cx="259228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latin typeface="HY헤드라인M" pitchFamily="18" charset="-127"/>
                <a:ea typeface="HY헤드라인M" pitchFamily="18" charset="-127"/>
              </a:rPr>
              <a:t>2012 </a:t>
            </a:r>
            <a:r>
              <a:rPr lang="ko-KR" altLang="en-US" sz="1500" dirty="0" smtClean="0">
                <a:latin typeface="HY헤드라인M" pitchFamily="18" charset="-127"/>
                <a:ea typeface="HY헤드라인M" pitchFamily="18" charset="-127"/>
              </a:rPr>
              <a:t>대한민국 조경박람회</a:t>
            </a:r>
            <a:endParaRPr lang="en-US" altLang="ko-KR" sz="1500" dirty="0" smtClean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03139" y="2433380"/>
            <a:ext cx="2813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latin typeface="HY헤드라인M" pitchFamily="18" charset="-127"/>
                <a:ea typeface="HY헤드라인M" pitchFamily="18" charset="-127"/>
              </a:rPr>
              <a:t>2012 </a:t>
            </a:r>
            <a:r>
              <a:rPr lang="ko-KR" altLang="en-US" sz="1500" dirty="0" smtClean="0">
                <a:latin typeface="HY헤드라인M" pitchFamily="18" charset="-127"/>
                <a:ea typeface="HY헤드라인M" pitchFamily="18" charset="-127"/>
              </a:rPr>
              <a:t>서울정원박람회</a:t>
            </a:r>
            <a:endParaRPr lang="en-US" altLang="ko-KR" sz="1500" dirty="0" smtClean="0"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6" name="_x113866936" descr="EMB000013900fa3"/>
          <p:cNvPicPr>
            <a:picLocks noChangeAspect="1" noChangeArrowheads="1"/>
          </p:cNvPicPr>
          <p:nvPr/>
        </p:nvPicPr>
        <p:blipFill>
          <a:blip r:embed="rId5" cstate="print"/>
          <a:srcRect t="7742" b="5217"/>
          <a:stretch>
            <a:fillRect/>
          </a:stretch>
        </p:blipFill>
        <p:spPr bwMode="auto">
          <a:xfrm>
            <a:off x="414918" y="4029447"/>
            <a:ext cx="4082357" cy="26439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50"/>
          <p:cNvSpPr txBox="1">
            <a:spLocks noChangeArrowheads="1"/>
          </p:cNvSpPr>
          <p:nvPr/>
        </p:nvSpPr>
        <p:spPr bwMode="auto">
          <a:xfrm>
            <a:off x="251520" y="488285"/>
            <a:ext cx="7992888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■ </a:t>
            </a:r>
            <a:r>
              <a:rPr lang="en-US" altLang="ko-KR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2012</a:t>
            </a:r>
            <a:r>
              <a:rPr lang="ko-KR" altLang="en-US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년</a:t>
            </a:r>
            <a:r>
              <a:rPr lang="en-US" altLang="ko-KR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‘</a:t>
            </a:r>
            <a:r>
              <a:rPr lang="ko-KR" altLang="en-US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조경</a:t>
            </a:r>
            <a:r>
              <a:rPr lang="en-US" altLang="ko-KR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, </a:t>
            </a:r>
            <a:r>
              <a:rPr lang="ko-KR" altLang="en-US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정원</a:t>
            </a:r>
            <a:r>
              <a:rPr lang="en-US" altLang="ko-KR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, </a:t>
            </a:r>
            <a:r>
              <a:rPr lang="ko-KR" altLang="en-US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산림</a:t>
            </a:r>
            <a:r>
              <a:rPr lang="en-US" altLang="ko-KR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’</a:t>
            </a:r>
            <a:r>
              <a:rPr lang="ko-KR" altLang="en-US" sz="25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박람회 출품 전시</a:t>
            </a:r>
            <a:endParaRPr lang="en-US" altLang="ko-KR" sz="2500" b="1" dirty="0" smtClean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99592" y="3099277"/>
            <a:ext cx="281327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500" dirty="0" smtClean="0">
                <a:latin typeface="HY헤드라인M" pitchFamily="18" charset="-127"/>
                <a:ea typeface="HY헤드라인M" pitchFamily="18" charset="-127"/>
              </a:rPr>
              <a:t>2012 </a:t>
            </a:r>
            <a:r>
              <a:rPr lang="ko-KR" altLang="en-US" sz="1500" dirty="0" smtClean="0">
                <a:latin typeface="HY헤드라인M" pitchFamily="18" charset="-127"/>
                <a:ea typeface="HY헤드라인M" pitchFamily="18" charset="-127"/>
              </a:rPr>
              <a:t>대한민국 산림박람회</a:t>
            </a:r>
            <a:endParaRPr lang="en-US" altLang="ko-KR" sz="1500" dirty="0" smtClean="0"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9" name="그룹 8"/>
          <p:cNvGrpSpPr/>
          <p:nvPr/>
        </p:nvGrpSpPr>
        <p:grpSpPr>
          <a:xfrm>
            <a:off x="5206227" y="1731125"/>
            <a:ext cx="297557" cy="323165"/>
            <a:chOff x="4850507" y="4132997"/>
            <a:chExt cx="297557" cy="323165"/>
          </a:xfrm>
        </p:grpSpPr>
        <p:sp>
          <p:nvSpPr>
            <p:cNvPr id="10" name="직사각형 9"/>
            <p:cNvSpPr/>
            <p:nvPr/>
          </p:nvSpPr>
          <p:spPr bwMode="auto">
            <a:xfrm>
              <a:off x="4860032" y="4149080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직사각형 10"/>
            <p:cNvSpPr/>
            <p:nvPr/>
          </p:nvSpPr>
          <p:spPr>
            <a:xfrm>
              <a:off x="4850507" y="4132997"/>
              <a:ext cx="29687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500" dirty="0" smtClean="0">
                  <a:latin typeface="HY헤드라인M" pitchFamily="18" charset="-127"/>
                  <a:ea typeface="HY헤드라인M" pitchFamily="18" charset="-127"/>
                </a:rPr>
                <a:t>1</a:t>
              </a:r>
              <a:endParaRPr lang="ko-KR" altLang="en-US" sz="1500" dirty="0"/>
            </a:p>
          </p:txBody>
        </p:sp>
      </p:grpSp>
      <p:grpSp>
        <p:nvGrpSpPr>
          <p:cNvPr id="12" name="그룹 11"/>
          <p:cNvGrpSpPr/>
          <p:nvPr/>
        </p:nvGrpSpPr>
        <p:grpSpPr>
          <a:xfrm>
            <a:off x="5206227" y="2457763"/>
            <a:ext cx="297557" cy="323165"/>
            <a:chOff x="4850507" y="4132997"/>
            <a:chExt cx="297557" cy="323165"/>
          </a:xfrm>
        </p:grpSpPr>
        <p:sp>
          <p:nvSpPr>
            <p:cNvPr id="13" name="직사각형 12"/>
            <p:cNvSpPr/>
            <p:nvPr/>
          </p:nvSpPr>
          <p:spPr bwMode="auto">
            <a:xfrm>
              <a:off x="4860032" y="4149080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직사각형 13"/>
            <p:cNvSpPr/>
            <p:nvPr/>
          </p:nvSpPr>
          <p:spPr>
            <a:xfrm>
              <a:off x="4850507" y="4132997"/>
              <a:ext cx="29687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500" dirty="0" smtClean="0">
                  <a:latin typeface="HY헤드라인M" pitchFamily="18" charset="-127"/>
                  <a:ea typeface="HY헤드라인M" pitchFamily="18" charset="-127"/>
                </a:rPr>
                <a:t>2</a:t>
              </a:r>
              <a:endParaRPr lang="ko-KR" altLang="en-US" sz="1500" dirty="0"/>
            </a:p>
          </p:txBody>
        </p:sp>
      </p:grpSp>
      <p:grpSp>
        <p:nvGrpSpPr>
          <p:cNvPr id="15" name="그룹 14"/>
          <p:cNvGrpSpPr/>
          <p:nvPr/>
        </p:nvGrpSpPr>
        <p:grpSpPr>
          <a:xfrm>
            <a:off x="5206227" y="3105835"/>
            <a:ext cx="297557" cy="323165"/>
            <a:chOff x="4850507" y="4132997"/>
            <a:chExt cx="297557" cy="323165"/>
          </a:xfrm>
        </p:grpSpPr>
        <p:sp>
          <p:nvSpPr>
            <p:cNvPr id="16" name="직사각형 15"/>
            <p:cNvSpPr/>
            <p:nvPr/>
          </p:nvSpPr>
          <p:spPr bwMode="auto">
            <a:xfrm>
              <a:off x="4860032" y="4149080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직사각형 16"/>
            <p:cNvSpPr/>
            <p:nvPr/>
          </p:nvSpPr>
          <p:spPr>
            <a:xfrm>
              <a:off x="4850507" y="4132997"/>
              <a:ext cx="29687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500" dirty="0" smtClean="0">
                  <a:latin typeface="HY헤드라인M" pitchFamily="18" charset="-127"/>
                  <a:ea typeface="HY헤드라인M" pitchFamily="18" charset="-127"/>
                </a:rPr>
                <a:t>3</a:t>
              </a:r>
              <a:endParaRPr lang="ko-KR" altLang="en-US" sz="1500" dirty="0"/>
            </a:p>
          </p:txBody>
        </p:sp>
      </p:grpSp>
      <p:grpSp>
        <p:nvGrpSpPr>
          <p:cNvPr id="18" name="그룹 17"/>
          <p:cNvGrpSpPr/>
          <p:nvPr/>
        </p:nvGrpSpPr>
        <p:grpSpPr>
          <a:xfrm>
            <a:off x="477069" y="4110980"/>
            <a:ext cx="297557" cy="323165"/>
            <a:chOff x="4850507" y="4132997"/>
            <a:chExt cx="297557" cy="323165"/>
          </a:xfrm>
        </p:grpSpPr>
        <p:sp>
          <p:nvSpPr>
            <p:cNvPr id="19" name="직사각형 18"/>
            <p:cNvSpPr/>
            <p:nvPr/>
          </p:nvSpPr>
          <p:spPr bwMode="auto">
            <a:xfrm>
              <a:off x="4860032" y="4149080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직사각형 19"/>
            <p:cNvSpPr/>
            <p:nvPr/>
          </p:nvSpPr>
          <p:spPr>
            <a:xfrm>
              <a:off x="4850507" y="4132997"/>
              <a:ext cx="29687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500" dirty="0" smtClean="0">
                  <a:latin typeface="HY헤드라인M" pitchFamily="18" charset="-127"/>
                  <a:ea typeface="HY헤드라인M" pitchFamily="18" charset="-127"/>
                </a:rPr>
                <a:t>2</a:t>
              </a:r>
              <a:endParaRPr lang="ko-KR" altLang="en-US" sz="1500" dirty="0"/>
            </a:p>
          </p:txBody>
        </p:sp>
      </p:grpSp>
      <p:grpSp>
        <p:nvGrpSpPr>
          <p:cNvPr id="21" name="그룹 20"/>
          <p:cNvGrpSpPr/>
          <p:nvPr/>
        </p:nvGrpSpPr>
        <p:grpSpPr>
          <a:xfrm>
            <a:off x="507850" y="1268760"/>
            <a:ext cx="297557" cy="323165"/>
            <a:chOff x="4850507" y="4132997"/>
            <a:chExt cx="297557" cy="323165"/>
          </a:xfrm>
        </p:grpSpPr>
        <p:sp>
          <p:nvSpPr>
            <p:cNvPr id="22" name="직사각형 21"/>
            <p:cNvSpPr/>
            <p:nvPr/>
          </p:nvSpPr>
          <p:spPr bwMode="auto">
            <a:xfrm>
              <a:off x="4860032" y="4149080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직사각형 22"/>
            <p:cNvSpPr/>
            <p:nvPr/>
          </p:nvSpPr>
          <p:spPr>
            <a:xfrm>
              <a:off x="4850507" y="4132997"/>
              <a:ext cx="29687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500" dirty="0" smtClean="0">
                  <a:latin typeface="HY헤드라인M" pitchFamily="18" charset="-127"/>
                  <a:ea typeface="HY헤드라인M" pitchFamily="18" charset="-127"/>
                </a:rPr>
                <a:t>1</a:t>
              </a:r>
              <a:endParaRPr lang="ko-KR" altLang="en-US" sz="1500" dirty="0"/>
            </a:p>
          </p:txBody>
        </p:sp>
      </p:grpSp>
      <p:grpSp>
        <p:nvGrpSpPr>
          <p:cNvPr id="24" name="그룹 23"/>
          <p:cNvGrpSpPr/>
          <p:nvPr/>
        </p:nvGrpSpPr>
        <p:grpSpPr>
          <a:xfrm>
            <a:off x="4901307" y="4113947"/>
            <a:ext cx="297557" cy="323165"/>
            <a:chOff x="4850507" y="4132997"/>
            <a:chExt cx="297557" cy="323165"/>
          </a:xfrm>
        </p:grpSpPr>
        <p:sp>
          <p:nvSpPr>
            <p:cNvPr id="25" name="직사각형 24"/>
            <p:cNvSpPr/>
            <p:nvPr/>
          </p:nvSpPr>
          <p:spPr bwMode="auto">
            <a:xfrm>
              <a:off x="4860032" y="4149080"/>
              <a:ext cx="288032" cy="288032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0000" tIns="46800" rIns="90000" bIns="4680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ko-KR" alt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4850507" y="4132997"/>
              <a:ext cx="296876" cy="3231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ko-KR" sz="1500" dirty="0" smtClean="0">
                  <a:latin typeface="HY헤드라인M" pitchFamily="18" charset="-127"/>
                  <a:ea typeface="HY헤드라인M" pitchFamily="18" charset="-127"/>
                </a:rPr>
                <a:t>3</a:t>
              </a:r>
              <a:endParaRPr lang="ko-KR" altLang="en-US" sz="1500" dirty="0"/>
            </a:p>
          </p:txBody>
        </p:sp>
      </p:grpSp>
      <p:sp>
        <p:nvSpPr>
          <p:cNvPr id="27" name="직사각형 26"/>
          <p:cNvSpPr/>
          <p:nvPr/>
        </p:nvSpPr>
        <p:spPr>
          <a:xfrm>
            <a:off x="8760332" y="6525344"/>
            <a:ext cx="34817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17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29"/>
          <p:cNvSpPr>
            <a:spLocks noChangeArrowheads="1"/>
          </p:cNvSpPr>
          <p:nvPr/>
        </p:nvSpPr>
        <p:spPr bwMode="auto">
          <a:xfrm>
            <a:off x="1957388" y="1868488"/>
            <a:ext cx="4176712" cy="576262"/>
          </a:xfrm>
          <a:prstGeom prst="roundRect">
            <a:avLst>
              <a:gd name="adj" fmla="val 16667"/>
            </a:avLst>
          </a:prstGeom>
          <a:solidFill>
            <a:srgbClr val="002060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endParaRPr kumimoji="0" lang="ko-KR" altLang="en-US" sz="1400">
              <a:latin typeface="맑은 고딕" pitchFamily="50" charset="-127"/>
              <a:ea typeface="HY울릉도L" pitchFamily="18" charset="-127"/>
            </a:endParaRPr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939925" y="5314950"/>
            <a:ext cx="5632450" cy="574675"/>
          </a:xfrm>
          <a:prstGeom prst="rect">
            <a:avLst/>
          </a:prstGeom>
          <a:solidFill>
            <a:srgbClr val="FFC91D"/>
          </a:solidFill>
          <a:ln w="285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4" name="Rectangle 11"/>
          <p:cNvSpPr>
            <a:spLocks noChangeArrowheads="1"/>
          </p:cNvSpPr>
          <p:nvPr/>
        </p:nvSpPr>
        <p:spPr bwMode="auto">
          <a:xfrm>
            <a:off x="1939925" y="4441825"/>
            <a:ext cx="5632450" cy="574675"/>
          </a:xfrm>
          <a:prstGeom prst="rect">
            <a:avLst/>
          </a:prstGeom>
          <a:solidFill>
            <a:srgbClr val="FFC91D"/>
          </a:solidFill>
          <a:ln w="285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1939925" y="3594100"/>
            <a:ext cx="5632450" cy="574675"/>
          </a:xfrm>
          <a:prstGeom prst="rect">
            <a:avLst/>
          </a:prstGeom>
          <a:solidFill>
            <a:srgbClr val="FFC91D"/>
          </a:solidFill>
          <a:ln w="285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1939925" y="2728913"/>
            <a:ext cx="5632450" cy="574675"/>
          </a:xfrm>
          <a:prstGeom prst="rect">
            <a:avLst/>
          </a:prstGeom>
          <a:solidFill>
            <a:srgbClr val="FFC91D"/>
          </a:solidFill>
          <a:ln w="285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1939925" y="1855788"/>
            <a:ext cx="5632450" cy="574675"/>
          </a:xfrm>
          <a:prstGeom prst="rect">
            <a:avLst/>
          </a:prstGeom>
          <a:solidFill>
            <a:srgbClr val="FFC91D"/>
          </a:solidFill>
          <a:ln w="2857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13" name="TextBox 44"/>
          <p:cNvSpPr txBox="1">
            <a:spLocks noChangeArrowheads="1"/>
          </p:cNvSpPr>
          <p:nvPr/>
        </p:nvSpPr>
        <p:spPr bwMode="auto">
          <a:xfrm>
            <a:off x="3367088" y="654050"/>
            <a:ext cx="209865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200" dirty="0">
                <a:latin typeface="HY견고딕" pitchFamily="18" charset="-127"/>
                <a:ea typeface="HY견고딕" pitchFamily="18" charset="-127"/>
              </a:rPr>
              <a:t>- </a:t>
            </a:r>
            <a:r>
              <a:rPr kumimoji="0" lang="ko-KR" altLang="en-US" sz="3200" dirty="0">
                <a:latin typeface="HY견고딕" pitchFamily="18" charset="-127"/>
                <a:ea typeface="HY견고딕" pitchFamily="18" charset="-127"/>
              </a:rPr>
              <a:t>목  차 </a:t>
            </a:r>
            <a:r>
              <a:rPr kumimoji="0" lang="en-US" altLang="ko-KR" sz="3200" dirty="0">
                <a:latin typeface="HY견고딕" pitchFamily="18" charset="-127"/>
                <a:ea typeface="HY견고딕" pitchFamily="18" charset="-127"/>
              </a:rPr>
              <a:t>-</a:t>
            </a:r>
            <a:endParaRPr kumimoji="0" lang="ko-KR" altLang="en-US" sz="3200" dirty="0"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14" name="Oval 55"/>
          <p:cNvSpPr>
            <a:spLocks noChangeArrowheads="1"/>
          </p:cNvSpPr>
          <p:nvPr/>
        </p:nvSpPr>
        <p:spPr bwMode="auto">
          <a:xfrm>
            <a:off x="1633538" y="2743200"/>
            <a:ext cx="565150" cy="568325"/>
          </a:xfrm>
          <a:prstGeom prst="ellipse">
            <a:avLst/>
          </a:prstGeom>
          <a:solidFill>
            <a:srgbClr val="002060"/>
          </a:solidFill>
          <a:ln w="38100">
            <a:solidFill>
              <a:srgbClr val="000000">
                <a:alpha val="14999"/>
              </a:srgbClr>
            </a:solidFill>
            <a:round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15" name="Oval 56"/>
          <p:cNvSpPr>
            <a:spLocks noChangeArrowheads="1"/>
          </p:cNvSpPr>
          <p:nvPr/>
        </p:nvSpPr>
        <p:spPr bwMode="auto">
          <a:xfrm>
            <a:off x="1716088" y="2765425"/>
            <a:ext cx="400050" cy="279400"/>
          </a:xfrm>
          <a:prstGeom prst="ellipse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gamma/>
                  <a:shade val="94118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16" name="Oval 61"/>
          <p:cNvSpPr>
            <a:spLocks noChangeArrowheads="1"/>
          </p:cNvSpPr>
          <p:nvPr/>
        </p:nvSpPr>
        <p:spPr bwMode="auto">
          <a:xfrm>
            <a:off x="1641475" y="3606800"/>
            <a:ext cx="565150" cy="568325"/>
          </a:xfrm>
          <a:prstGeom prst="ellipse">
            <a:avLst/>
          </a:prstGeom>
          <a:solidFill>
            <a:srgbClr val="002060"/>
          </a:solidFill>
          <a:ln w="38100">
            <a:solidFill>
              <a:srgbClr val="000000">
                <a:alpha val="14999"/>
              </a:srgbClr>
            </a:solidFill>
            <a:round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17" name="Oval 62"/>
          <p:cNvSpPr>
            <a:spLocks noChangeArrowheads="1"/>
          </p:cNvSpPr>
          <p:nvPr/>
        </p:nvSpPr>
        <p:spPr bwMode="auto">
          <a:xfrm>
            <a:off x="1724025" y="3629025"/>
            <a:ext cx="400050" cy="277813"/>
          </a:xfrm>
          <a:prstGeom prst="ellipse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gamma/>
                  <a:shade val="94118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18" name="Oval 67"/>
          <p:cNvSpPr>
            <a:spLocks noChangeArrowheads="1"/>
          </p:cNvSpPr>
          <p:nvPr/>
        </p:nvSpPr>
        <p:spPr bwMode="auto">
          <a:xfrm>
            <a:off x="1644650" y="4476750"/>
            <a:ext cx="565150" cy="569913"/>
          </a:xfrm>
          <a:prstGeom prst="ellipse">
            <a:avLst/>
          </a:prstGeom>
          <a:solidFill>
            <a:srgbClr val="002060"/>
          </a:solidFill>
          <a:ln w="38100">
            <a:solidFill>
              <a:srgbClr val="000000">
                <a:alpha val="14999"/>
              </a:srgbClr>
            </a:solidFill>
            <a:round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19" name="Oval 68"/>
          <p:cNvSpPr>
            <a:spLocks noChangeArrowheads="1"/>
          </p:cNvSpPr>
          <p:nvPr/>
        </p:nvSpPr>
        <p:spPr bwMode="auto">
          <a:xfrm>
            <a:off x="1727200" y="4500563"/>
            <a:ext cx="398463" cy="277812"/>
          </a:xfrm>
          <a:prstGeom prst="ellipse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gamma/>
                  <a:shade val="94118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20" name="Oval 14"/>
          <p:cNvSpPr>
            <a:spLocks noChangeArrowheads="1"/>
          </p:cNvSpPr>
          <p:nvPr/>
        </p:nvSpPr>
        <p:spPr bwMode="auto">
          <a:xfrm>
            <a:off x="1654175" y="1868488"/>
            <a:ext cx="565150" cy="566737"/>
          </a:xfrm>
          <a:prstGeom prst="ellipse">
            <a:avLst/>
          </a:prstGeom>
          <a:solidFill>
            <a:srgbClr val="002060"/>
          </a:solidFill>
          <a:ln w="38100">
            <a:solidFill>
              <a:srgbClr val="002060">
                <a:alpha val="14999"/>
              </a:srgbClr>
            </a:solidFill>
            <a:round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21" name="Oval 15"/>
          <p:cNvSpPr>
            <a:spLocks noChangeArrowheads="1"/>
          </p:cNvSpPr>
          <p:nvPr/>
        </p:nvSpPr>
        <p:spPr bwMode="auto">
          <a:xfrm>
            <a:off x="1736725" y="1890713"/>
            <a:ext cx="400050" cy="277812"/>
          </a:xfrm>
          <a:prstGeom prst="ellipse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gamma/>
                  <a:shade val="94118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22" name="Oval 67"/>
          <p:cNvSpPr>
            <a:spLocks noChangeArrowheads="1"/>
          </p:cNvSpPr>
          <p:nvPr/>
        </p:nvSpPr>
        <p:spPr bwMode="auto">
          <a:xfrm>
            <a:off x="1644650" y="5359400"/>
            <a:ext cx="565150" cy="569913"/>
          </a:xfrm>
          <a:prstGeom prst="ellipse">
            <a:avLst/>
          </a:prstGeom>
          <a:solidFill>
            <a:srgbClr val="002060"/>
          </a:solidFill>
          <a:ln w="38100">
            <a:solidFill>
              <a:srgbClr val="000000">
                <a:alpha val="14999"/>
              </a:srgbClr>
            </a:solidFill>
            <a:round/>
            <a:headEnd/>
            <a:tailEnd/>
          </a:ln>
          <a:effectLst>
            <a:outerShdw dist="17961" dir="2700000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23" name="Oval 68"/>
          <p:cNvSpPr>
            <a:spLocks noChangeArrowheads="1"/>
          </p:cNvSpPr>
          <p:nvPr/>
        </p:nvSpPr>
        <p:spPr bwMode="auto">
          <a:xfrm>
            <a:off x="1727200" y="5381625"/>
            <a:ext cx="400050" cy="279400"/>
          </a:xfrm>
          <a:prstGeom prst="ellipse">
            <a:avLst/>
          </a:prstGeom>
          <a:gradFill rotWithShape="1">
            <a:gsLst>
              <a:gs pos="0">
                <a:schemeClr val="accent5">
                  <a:lumMod val="60000"/>
                  <a:lumOff val="40000"/>
                </a:schemeClr>
              </a:gs>
              <a:gs pos="100000">
                <a:schemeClr val="bg1">
                  <a:gamma/>
                  <a:shade val="94118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ko-KR" altLang="en-US">
              <a:latin typeface="-윤고딕130" pitchFamily="18" charset="-127"/>
              <a:ea typeface="-윤고딕130" pitchFamily="18" charset="-127"/>
            </a:endParaRPr>
          </a:p>
        </p:txBody>
      </p:sp>
      <p:sp>
        <p:nvSpPr>
          <p:cNvPr id="24" name="Text Box 57"/>
          <p:cNvSpPr txBox="1">
            <a:spLocks noChangeArrowheads="1"/>
          </p:cNvSpPr>
          <p:nvPr/>
        </p:nvSpPr>
        <p:spPr bwMode="auto">
          <a:xfrm>
            <a:off x="1711325" y="2749550"/>
            <a:ext cx="420688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000">
                <a:solidFill>
                  <a:schemeClr val="bg1"/>
                </a:solidFill>
                <a:latin typeface="-윤고딕140" pitchFamily="18" charset="-127"/>
                <a:ea typeface="-윤고딕140" pitchFamily="18" charset="-127"/>
              </a:rPr>
              <a:t>2</a:t>
            </a:r>
          </a:p>
        </p:txBody>
      </p:sp>
      <p:sp>
        <p:nvSpPr>
          <p:cNvPr id="25" name="Text Box 63"/>
          <p:cNvSpPr txBox="1">
            <a:spLocks noChangeArrowheads="1"/>
          </p:cNvSpPr>
          <p:nvPr/>
        </p:nvSpPr>
        <p:spPr bwMode="auto">
          <a:xfrm>
            <a:off x="1727200" y="3617913"/>
            <a:ext cx="4127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000">
                <a:solidFill>
                  <a:schemeClr val="bg1"/>
                </a:solidFill>
                <a:latin typeface="-윤고딕140" pitchFamily="18" charset="-127"/>
                <a:ea typeface="-윤고딕140" pitchFamily="18" charset="-127"/>
              </a:rPr>
              <a:t>3</a:t>
            </a:r>
          </a:p>
        </p:txBody>
      </p:sp>
      <p:sp>
        <p:nvSpPr>
          <p:cNvPr id="26" name="Text Box 69"/>
          <p:cNvSpPr txBox="1">
            <a:spLocks noChangeArrowheads="1"/>
          </p:cNvSpPr>
          <p:nvPr/>
        </p:nvSpPr>
        <p:spPr bwMode="auto">
          <a:xfrm>
            <a:off x="1706563" y="4479925"/>
            <a:ext cx="427037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000">
                <a:solidFill>
                  <a:schemeClr val="bg1"/>
                </a:solidFill>
                <a:latin typeface="-윤고딕140" pitchFamily="18" charset="-127"/>
                <a:ea typeface="-윤고딕140" pitchFamily="18" charset="-127"/>
              </a:rPr>
              <a:t>4</a:t>
            </a:r>
          </a:p>
        </p:txBody>
      </p:sp>
      <p:sp>
        <p:nvSpPr>
          <p:cNvPr id="27" name="Text Box 16"/>
          <p:cNvSpPr txBox="1">
            <a:spLocks noChangeArrowheads="1"/>
          </p:cNvSpPr>
          <p:nvPr/>
        </p:nvSpPr>
        <p:spPr bwMode="auto">
          <a:xfrm>
            <a:off x="1727200" y="1884363"/>
            <a:ext cx="361950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000">
                <a:solidFill>
                  <a:schemeClr val="bg1"/>
                </a:solidFill>
                <a:latin typeface="-윤고딕140" pitchFamily="18" charset="-127"/>
                <a:ea typeface="-윤고딕140" pitchFamily="18" charset="-127"/>
              </a:rPr>
              <a:t>1</a:t>
            </a:r>
          </a:p>
        </p:txBody>
      </p:sp>
      <p:sp>
        <p:nvSpPr>
          <p:cNvPr id="28" name="Text Box 69"/>
          <p:cNvSpPr txBox="1">
            <a:spLocks noChangeArrowheads="1"/>
          </p:cNvSpPr>
          <p:nvPr/>
        </p:nvSpPr>
        <p:spPr bwMode="auto">
          <a:xfrm>
            <a:off x="1720850" y="5367338"/>
            <a:ext cx="414338" cy="554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kumimoji="0" lang="en-US" altLang="ko-KR" sz="3000">
                <a:solidFill>
                  <a:schemeClr val="bg1"/>
                </a:solidFill>
                <a:latin typeface="-윤고딕140" pitchFamily="18" charset="-127"/>
                <a:ea typeface="-윤고딕140" pitchFamily="18" charset="-127"/>
              </a:rPr>
              <a:t>5</a:t>
            </a:r>
          </a:p>
        </p:txBody>
      </p:sp>
      <p:sp>
        <p:nvSpPr>
          <p:cNvPr id="29" name="AutoShape 66"/>
          <p:cNvSpPr>
            <a:spLocks noChangeArrowheads="1"/>
          </p:cNvSpPr>
          <p:nvPr/>
        </p:nvSpPr>
        <p:spPr bwMode="auto">
          <a:xfrm>
            <a:off x="2414935" y="1872821"/>
            <a:ext cx="3743325" cy="5715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회사연혁</a:t>
            </a:r>
            <a:endParaRPr lang="en-US" altLang="ko-KR" sz="2400" dirty="0" smtClean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0" name="AutoShape 67"/>
          <p:cNvSpPr>
            <a:spLocks noChangeArrowheads="1"/>
          </p:cNvSpPr>
          <p:nvPr/>
        </p:nvSpPr>
        <p:spPr bwMode="auto">
          <a:xfrm>
            <a:off x="2411760" y="2733925"/>
            <a:ext cx="3743325" cy="569913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특허보유현황</a:t>
            </a:r>
            <a:endParaRPr lang="en-US" altLang="ko-KR" sz="2400" dirty="0" smtClean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1" name="AutoShape 68"/>
          <p:cNvSpPr>
            <a:spLocks noChangeArrowheads="1"/>
          </p:cNvSpPr>
          <p:nvPr/>
        </p:nvSpPr>
        <p:spPr bwMode="auto">
          <a:xfrm>
            <a:off x="2414935" y="3591870"/>
            <a:ext cx="3743325" cy="571500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녹색 수목용기 규격 및 판매 단가</a:t>
            </a:r>
            <a:endParaRPr lang="en-US" altLang="ko-KR" sz="2400" dirty="0" smtClean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sp>
        <p:nvSpPr>
          <p:cNvPr id="32" name="AutoShape 69"/>
          <p:cNvSpPr>
            <a:spLocks noChangeArrowheads="1"/>
          </p:cNvSpPr>
          <p:nvPr/>
        </p:nvSpPr>
        <p:spPr bwMode="auto">
          <a:xfrm>
            <a:off x="2411760" y="4454278"/>
            <a:ext cx="3743325" cy="568325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녹색수목용기 재배 특징</a:t>
            </a:r>
          </a:p>
        </p:txBody>
      </p:sp>
      <p:sp>
        <p:nvSpPr>
          <p:cNvPr id="33" name="AutoShape 70"/>
          <p:cNvSpPr>
            <a:spLocks noChangeArrowheads="1"/>
          </p:cNvSpPr>
          <p:nvPr/>
        </p:nvSpPr>
        <p:spPr bwMode="auto">
          <a:xfrm>
            <a:off x="2411760" y="5323038"/>
            <a:ext cx="3743325" cy="573088"/>
          </a:xfrm>
          <a:prstGeom prst="roundRect">
            <a:avLst>
              <a:gd name="adj" fmla="val 16667"/>
            </a:avLst>
          </a:prstGeom>
          <a:noFill/>
          <a:ln w="1905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ko-KR" altLang="en-US" sz="2400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녹색수목용기 재배 사진 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/>
          <p:cNvSpPr/>
          <p:nvPr/>
        </p:nvSpPr>
        <p:spPr>
          <a:xfrm>
            <a:off x="544363" y="5521424"/>
            <a:ext cx="83869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300" b="1" dirty="0" smtClean="0">
                <a:latin typeface="돋움" pitchFamily="50" charset="-127"/>
                <a:ea typeface="돋움" pitchFamily="50" charset="-127"/>
              </a:rPr>
              <a:t>본      사</a:t>
            </a:r>
            <a:endParaRPr lang="ko-KR" altLang="en-US" sz="13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544363" y="6159326"/>
            <a:ext cx="83869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300" b="1" dirty="0" smtClean="0">
                <a:latin typeface="돋움" pitchFamily="50" charset="-127"/>
                <a:ea typeface="돋움" pitchFamily="50" charset="-127"/>
              </a:rPr>
              <a:t>해남지사</a:t>
            </a:r>
            <a:endParaRPr lang="ko-KR" altLang="en-US" sz="13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6" name="직사각형 5"/>
          <p:cNvSpPr/>
          <p:nvPr/>
        </p:nvSpPr>
        <p:spPr>
          <a:xfrm>
            <a:off x="1403648" y="5435797"/>
            <a:ext cx="3098925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광주광역시 서구 </a:t>
            </a:r>
            <a:r>
              <a:rPr lang="ko-KR" altLang="en-US" sz="1100" b="1" dirty="0" err="1" smtClean="0">
                <a:latin typeface="돋움" pitchFamily="50" charset="-127"/>
                <a:ea typeface="돋움" pitchFamily="50" charset="-127"/>
              </a:rPr>
              <a:t>상무공원로</a:t>
            </a:r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100" b="1" dirty="0" smtClean="0">
                <a:latin typeface="돋움" pitchFamily="50" charset="-127"/>
                <a:ea typeface="돋움" pitchFamily="50" charset="-127"/>
              </a:rPr>
              <a:t>13</a:t>
            </a:r>
          </a:p>
          <a:p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구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) 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광주광역시 서구 </a:t>
            </a:r>
            <a:r>
              <a:rPr lang="ko-KR" altLang="en-US" sz="1000" b="1" dirty="0" err="1" smtClean="0">
                <a:latin typeface="돋움" pitchFamily="50" charset="-127"/>
                <a:ea typeface="돋움" pitchFamily="50" charset="-127"/>
              </a:rPr>
              <a:t>치평동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1286-13 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녹색빌딩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6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층</a:t>
            </a:r>
            <a:endParaRPr lang="en-US" altLang="ko-KR" sz="1000" b="1" dirty="0" smtClean="0">
              <a:latin typeface="돋움" pitchFamily="50" charset="-127"/>
              <a:ea typeface="돋움" pitchFamily="50" charset="-127"/>
            </a:endParaRPr>
          </a:p>
          <a:p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전화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062) 716-1146~7  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팩스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062) 716-1148</a:t>
            </a:r>
            <a:endParaRPr lang="ko-KR" altLang="en-US" sz="10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1403648" y="6097538"/>
            <a:ext cx="2659702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전남 해남군 </a:t>
            </a:r>
            <a:r>
              <a:rPr lang="ko-KR" altLang="en-US" sz="1100" b="1" dirty="0" err="1" smtClean="0">
                <a:latin typeface="돋움" pitchFamily="50" charset="-127"/>
                <a:ea typeface="돋움" pitchFamily="50" charset="-127"/>
              </a:rPr>
              <a:t>북일면</a:t>
            </a:r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sz="1100" b="1" dirty="0" err="1" smtClean="0">
                <a:latin typeface="돋움" pitchFamily="50" charset="-127"/>
                <a:ea typeface="돋움" pitchFamily="50" charset="-127"/>
              </a:rPr>
              <a:t>산골안길</a:t>
            </a:r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100" b="1" dirty="0" smtClean="0">
                <a:latin typeface="돋움" pitchFamily="50" charset="-127"/>
                <a:ea typeface="돋움" pitchFamily="50" charset="-127"/>
              </a:rPr>
              <a:t>103</a:t>
            </a:r>
          </a:p>
          <a:p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구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) 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전남 해남군 </a:t>
            </a:r>
            <a:r>
              <a:rPr lang="ko-KR" altLang="en-US" sz="1000" b="1" dirty="0" err="1" smtClean="0">
                <a:latin typeface="돋움" pitchFamily="50" charset="-127"/>
                <a:ea typeface="돋움" pitchFamily="50" charset="-127"/>
              </a:rPr>
              <a:t>북일면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 만수리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571 </a:t>
            </a:r>
            <a:endParaRPr lang="en-US" altLang="ko-KR" sz="1000" b="1" dirty="0" smtClean="0">
              <a:latin typeface="돋움" pitchFamily="50" charset="-127"/>
              <a:ea typeface="돋움" pitchFamily="50" charset="-127"/>
            </a:endParaRPr>
          </a:p>
          <a:p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전화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061) 533-1147  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팩스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061) 533-1147</a:t>
            </a:r>
            <a:endParaRPr lang="ko-KR" altLang="en-US" sz="1000" b="1" dirty="0">
              <a:latin typeface="돋움" pitchFamily="50" charset="-127"/>
              <a:ea typeface="돋움" pitchFamily="50" charset="-127"/>
            </a:endParaRPr>
          </a:p>
        </p:txBody>
      </p:sp>
      <p:cxnSp>
        <p:nvCxnSpPr>
          <p:cNvPr id="10" name="직선 연결선 9"/>
          <p:cNvCxnSpPr/>
          <p:nvPr/>
        </p:nvCxnSpPr>
        <p:spPr>
          <a:xfrm>
            <a:off x="1403648" y="5507739"/>
            <a:ext cx="0" cy="3240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직선 연결선 10"/>
          <p:cNvCxnSpPr/>
          <p:nvPr/>
        </p:nvCxnSpPr>
        <p:spPr>
          <a:xfrm>
            <a:off x="1403648" y="6150496"/>
            <a:ext cx="0" cy="3240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직사각형 11"/>
          <p:cNvSpPr/>
          <p:nvPr/>
        </p:nvSpPr>
        <p:spPr>
          <a:xfrm>
            <a:off x="501452" y="5642198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01452" y="6275462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/>
          <p:cNvSpPr/>
          <p:nvPr/>
        </p:nvSpPr>
        <p:spPr>
          <a:xfrm>
            <a:off x="5150988" y="5521424"/>
            <a:ext cx="83869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300" b="1" dirty="0" smtClean="0">
                <a:latin typeface="돋움" pitchFamily="50" charset="-127"/>
                <a:ea typeface="돋움" pitchFamily="50" charset="-127"/>
              </a:rPr>
              <a:t>영암지사</a:t>
            </a:r>
            <a:endParaRPr lang="ko-KR" altLang="en-US" sz="13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5150988" y="6149801"/>
            <a:ext cx="838691" cy="2923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300" b="1" dirty="0" smtClean="0">
                <a:latin typeface="돋움" pitchFamily="50" charset="-127"/>
                <a:ea typeface="돋움" pitchFamily="50" charset="-127"/>
              </a:rPr>
              <a:t>장흥지사</a:t>
            </a:r>
            <a:endParaRPr lang="ko-KR" altLang="en-US" sz="13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065118" y="5445224"/>
            <a:ext cx="2659702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전남 영암군 </a:t>
            </a:r>
            <a:r>
              <a:rPr lang="ko-KR" altLang="en-US" sz="1100" b="1" dirty="0" err="1" smtClean="0">
                <a:latin typeface="돋움" pitchFamily="50" charset="-127"/>
                <a:ea typeface="돋움" pitchFamily="50" charset="-127"/>
              </a:rPr>
              <a:t>영암읍</a:t>
            </a:r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sz="1100" b="1" dirty="0" err="1" smtClean="0">
                <a:latin typeface="돋움" pitchFamily="50" charset="-127"/>
                <a:ea typeface="돋움" pitchFamily="50" charset="-127"/>
              </a:rPr>
              <a:t>낭주로</a:t>
            </a:r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100" b="1" dirty="0" smtClean="0">
                <a:latin typeface="돋움" pitchFamily="50" charset="-127"/>
                <a:ea typeface="돋움" pitchFamily="50" charset="-127"/>
              </a:rPr>
              <a:t>246</a:t>
            </a:r>
          </a:p>
          <a:p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구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) 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전남 영암군 </a:t>
            </a:r>
            <a:r>
              <a:rPr lang="ko-KR" altLang="en-US" sz="1000" b="1" dirty="0" err="1" smtClean="0">
                <a:latin typeface="돋움" pitchFamily="50" charset="-127"/>
                <a:ea typeface="돋움" pitchFamily="50" charset="-127"/>
              </a:rPr>
              <a:t>영암읍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 역리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386-2</a:t>
            </a:r>
            <a:endParaRPr lang="en-US" altLang="ko-KR" sz="1000" b="1" dirty="0" smtClean="0">
              <a:latin typeface="돋움" pitchFamily="50" charset="-127"/>
              <a:ea typeface="돋움" pitchFamily="50" charset="-127"/>
            </a:endParaRPr>
          </a:p>
          <a:p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전화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061) 473-1147  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팩스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061) 473-1146</a:t>
            </a:r>
            <a:endParaRPr lang="ko-KR" altLang="en-US" sz="1000" b="1" dirty="0">
              <a:latin typeface="돋움" pitchFamily="50" charset="-127"/>
              <a:ea typeface="돋움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6065118" y="6097538"/>
            <a:ext cx="2182008" cy="5693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전남 장흥군 </a:t>
            </a:r>
            <a:r>
              <a:rPr lang="ko-KR" altLang="en-US" sz="1100" b="1" dirty="0" err="1" smtClean="0">
                <a:latin typeface="돋움" pitchFamily="50" charset="-127"/>
                <a:ea typeface="돋움" pitchFamily="50" charset="-127"/>
              </a:rPr>
              <a:t>대덕읍</a:t>
            </a:r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ko-KR" altLang="en-US" sz="1100" b="1" dirty="0" err="1" smtClean="0">
                <a:latin typeface="돋움" pitchFamily="50" charset="-127"/>
                <a:ea typeface="돋움" pitchFamily="50" charset="-127"/>
              </a:rPr>
              <a:t>산외동</a:t>
            </a:r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 </a:t>
            </a:r>
            <a:r>
              <a:rPr lang="en-US" altLang="ko-KR" sz="1100" b="1" dirty="0" smtClean="0">
                <a:latin typeface="돋움" pitchFamily="50" charset="-127"/>
                <a:ea typeface="돋움" pitchFamily="50" charset="-127"/>
              </a:rPr>
              <a:t>5</a:t>
            </a:r>
            <a:r>
              <a:rPr lang="ko-KR" altLang="en-US" sz="1100" b="1" dirty="0" smtClean="0">
                <a:latin typeface="돋움" pitchFamily="50" charset="-127"/>
                <a:ea typeface="돋움" pitchFamily="50" charset="-127"/>
              </a:rPr>
              <a:t>길</a:t>
            </a:r>
            <a:endParaRPr lang="en-US" altLang="ko-KR" sz="1100" b="1" dirty="0" smtClean="0">
              <a:latin typeface="돋움" pitchFamily="50" charset="-127"/>
              <a:ea typeface="돋움" pitchFamily="50" charset="-127"/>
            </a:endParaRPr>
          </a:p>
          <a:p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구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) 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전남 장흥군 </a:t>
            </a:r>
            <a:r>
              <a:rPr lang="ko-KR" altLang="en-US" sz="1000" b="1" dirty="0" err="1" smtClean="0">
                <a:latin typeface="돋움" pitchFamily="50" charset="-127"/>
                <a:ea typeface="돋움" pitchFamily="50" charset="-127"/>
              </a:rPr>
              <a:t>대덕읍</a:t>
            </a:r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 연지리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200</a:t>
            </a:r>
            <a:endParaRPr lang="en-US" altLang="ko-KR" sz="1000" b="1" dirty="0" smtClean="0">
              <a:latin typeface="돋움" pitchFamily="50" charset="-127"/>
              <a:ea typeface="돋움" pitchFamily="50" charset="-127"/>
            </a:endParaRPr>
          </a:p>
          <a:p>
            <a:r>
              <a:rPr lang="ko-KR" altLang="en-US" sz="1000" b="1" dirty="0" smtClean="0">
                <a:latin typeface="돋움" pitchFamily="50" charset="-127"/>
                <a:ea typeface="돋움" pitchFamily="50" charset="-127"/>
              </a:rPr>
              <a:t>팩스 </a:t>
            </a:r>
            <a:r>
              <a:rPr lang="en-US" altLang="ko-KR" sz="1000" b="1" dirty="0" smtClean="0">
                <a:latin typeface="돋움" pitchFamily="50" charset="-127"/>
                <a:ea typeface="돋움" pitchFamily="50" charset="-127"/>
              </a:rPr>
              <a:t>061) 867-9002</a:t>
            </a:r>
            <a:endParaRPr lang="ko-KR" altLang="en-US" sz="1000" b="1" dirty="0">
              <a:latin typeface="돋움" pitchFamily="50" charset="-127"/>
              <a:ea typeface="돋움" pitchFamily="50" charset="-127"/>
            </a:endParaRPr>
          </a:p>
        </p:txBody>
      </p:sp>
      <p:cxnSp>
        <p:nvCxnSpPr>
          <p:cNvPr id="18" name="직선 연결선 17"/>
          <p:cNvCxnSpPr/>
          <p:nvPr/>
        </p:nvCxnSpPr>
        <p:spPr>
          <a:xfrm>
            <a:off x="6065118" y="5507739"/>
            <a:ext cx="0" cy="3240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/>
          <p:cNvCxnSpPr/>
          <p:nvPr/>
        </p:nvCxnSpPr>
        <p:spPr>
          <a:xfrm>
            <a:off x="6065118" y="6150496"/>
            <a:ext cx="0" cy="32400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직사각형 19"/>
          <p:cNvSpPr/>
          <p:nvPr/>
        </p:nvSpPr>
        <p:spPr>
          <a:xfrm>
            <a:off x="5108077" y="5642198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직사각형 20"/>
          <p:cNvSpPr/>
          <p:nvPr/>
        </p:nvSpPr>
        <p:spPr>
          <a:xfrm>
            <a:off x="5108077" y="6275462"/>
            <a:ext cx="72008" cy="72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2" name="직사각형 21"/>
          <p:cNvSpPr/>
          <p:nvPr/>
        </p:nvSpPr>
        <p:spPr>
          <a:xfrm>
            <a:off x="5159380" y="6366520"/>
            <a:ext cx="877163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900" dirty="0" err="1" smtClean="0"/>
              <a:t>정남진수목원</a:t>
            </a:r>
            <a:endParaRPr lang="ko-KR" altLang="en-US" sz="900" dirty="0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025" name="_x166249544" descr="EMB0000121011cf"/>
          <p:cNvPicPr>
            <a:picLocks noChangeAspect="1" noChangeArrowheads="1"/>
          </p:cNvPicPr>
          <p:nvPr/>
        </p:nvPicPr>
        <p:blipFill>
          <a:blip r:embed="rId2" cstate="print"/>
          <a:srcRect l="19048" t="13057" r="26146" b="14023"/>
          <a:stretch>
            <a:fillRect/>
          </a:stretch>
        </p:blipFill>
        <p:spPr bwMode="auto">
          <a:xfrm>
            <a:off x="251520" y="4293096"/>
            <a:ext cx="703263" cy="1023938"/>
          </a:xfrm>
          <a:prstGeom prst="rect">
            <a:avLst/>
          </a:prstGeom>
          <a:noFill/>
        </p:spPr>
      </p:pic>
      <p:sp>
        <p:nvSpPr>
          <p:cNvPr id="25" name="직사각형 24"/>
          <p:cNvSpPr/>
          <p:nvPr/>
        </p:nvSpPr>
        <p:spPr>
          <a:xfrm>
            <a:off x="899592" y="4443646"/>
            <a:ext cx="138371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2000" b="1" dirty="0" smtClean="0">
                <a:latin typeface="+mj-lt"/>
              </a:rPr>
              <a:t>NOKSAEK</a:t>
            </a:r>
            <a:endParaRPr lang="en-US" altLang="ko-KR" sz="2000" dirty="0">
              <a:latin typeface="+mj-lt"/>
            </a:endParaRPr>
          </a:p>
        </p:txBody>
      </p:sp>
      <p:graphicFrame>
        <p:nvGraphicFramePr>
          <p:cNvPr id="26" name="표 25"/>
          <p:cNvGraphicFramePr>
            <a:graphicFrameLocks noGrp="1"/>
          </p:cNvGraphicFramePr>
          <p:nvPr/>
        </p:nvGraphicFramePr>
        <p:xfrm>
          <a:off x="915152" y="4786682"/>
          <a:ext cx="2485136" cy="530352"/>
        </p:xfrm>
        <a:graphic>
          <a:graphicData uri="http://schemas.openxmlformats.org/drawingml/2006/table">
            <a:tbl>
              <a:tblPr/>
              <a:tblGrid>
                <a:gridCol w="2485136"/>
              </a:tblGrid>
              <a:tr h="37109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-윤고딕130"/>
                          <a:ea typeface="-윤고딕130"/>
                        </a:rPr>
                        <a:t>Landscape Architecture</a:t>
                      </a:r>
                      <a:endParaRPr lang="en-US" sz="800" dirty="0">
                        <a:solidFill>
                          <a:srgbClr val="000000"/>
                        </a:solidFill>
                        <a:latin typeface="-윤고딕130"/>
                        <a:ea typeface="-윤고딕130"/>
                      </a:endParaRPr>
                    </a:p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rgbClr val="000000"/>
                          </a:solidFill>
                          <a:latin typeface="-윤고딕130"/>
                          <a:ea typeface="-윤고딕130"/>
                        </a:rPr>
                        <a:t>Qualification Statement</a:t>
                      </a: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50"/>
          <p:cNvSpPr txBox="1">
            <a:spLocks noChangeArrowheads="1"/>
          </p:cNvSpPr>
          <p:nvPr/>
        </p:nvSpPr>
        <p:spPr bwMode="auto">
          <a:xfrm>
            <a:off x="251520" y="1340768"/>
            <a:ext cx="8496944" cy="502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1998.02 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영암농원 설립</a:t>
            </a:r>
          </a:p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1999.10 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종묘생산업체 등록증 취득</a:t>
            </a:r>
            <a:endParaRPr lang="en-US" altLang="ko-KR" sz="1300" dirty="0" smtClean="0">
              <a:latin typeface="HY울릉도M" pitchFamily="18" charset="-127"/>
              <a:ea typeface="HY울릉도M" pitchFamily="18" charset="-127"/>
              <a:cs typeface="Arial" pitchFamily="34" charset="0"/>
            </a:endParaRPr>
          </a:p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2001.05 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녹색기술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(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유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)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영암지사 개소</a:t>
            </a:r>
          </a:p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2002.07  (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주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)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녹색조경 설립 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- </a:t>
            </a:r>
            <a:r>
              <a:rPr lang="ko-KR" altLang="en-US" sz="1300" dirty="0" err="1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조경식재공사업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,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조경시설물 </a:t>
            </a:r>
            <a:r>
              <a:rPr lang="ko-KR" altLang="en-US" sz="1300" dirty="0" err="1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설치공사업</a:t>
            </a:r>
            <a:endParaRPr lang="ko-KR" altLang="en-US" sz="1300" dirty="0" smtClean="0">
              <a:latin typeface="HY울릉도M" pitchFamily="18" charset="-127"/>
              <a:ea typeface="HY울릉도M" pitchFamily="18" charset="-127"/>
              <a:cs typeface="Arial" pitchFamily="34" charset="0"/>
            </a:endParaRPr>
          </a:p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2005.03 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산림사업용 묘목대행생산 지정자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(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전라남도지사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)</a:t>
            </a:r>
          </a:p>
          <a:p>
            <a:pPr fontAlgn="base">
              <a:lnSpc>
                <a:spcPts val="3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2005.04  (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주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)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녹색조경 조림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,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육림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,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  <a:cs typeface="Arial" pitchFamily="34" charset="0"/>
              </a:rPr>
              <a:t>벌채 및 산림병해충 방제사업 법인 등록</a:t>
            </a:r>
            <a:endParaRPr lang="en-US" altLang="ko-KR" sz="1300" dirty="0" smtClean="0">
              <a:latin typeface="HY울릉도M" pitchFamily="18" charset="-127"/>
              <a:ea typeface="HY울릉도M" pitchFamily="18" charset="-127"/>
              <a:cs typeface="Arial" pitchFamily="34" charset="0"/>
            </a:endParaRPr>
          </a:p>
          <a:p>
            <a:pPr>
              <a:lnSpc>
                <a:spcPts val="3000"/>
              </a:lnSpc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2006.11 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한국산지보전협회 주최 ‘전국 우수 산림생태 </a:t>
            </a:r>
            <a:r>
              <a:rPr lang="ko-KR" altLang="en-US" sz="1300" dirty="0" err="1" smtClean="0">
                <a:latin typeface="HY울릉도M" pitchFamily="18" charset="-127"/>
                <a:ea typeface="HY울릉도M" pitchFamily="18" charset="-127"/>
              </a:rPr>
              <a:t>복원지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 선정대회’ 수상</a:t>
            </a:r>
          </a:p>
          <a:p>
            <a:pPr>
              <a:lnSpc>
                <a:spcPts val="3000"/>
              </a:lnSpc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2007.11 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광주광역시 서구 </a:t>
            </a:r>
            <a:r>
              <a:rPr lang="ko-KR" altLang="en-US" sz="1300" dirty="0" err="1" smtClean="0">
                <a:latin typeface="HY울릉도M" pitchFamily="18" charset="-127"/>
                <a:ea typeface="HY울릉도M" pitchFamily="18" charset="-127"/>
              </a:rPr>
              <a:t>치평동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 광주 사옥 개소</a:t>
            </a:r>
          </a:p>
          <a:p>
            <a:pPr>
              <a:lnSpc>
                <a:spcPts val="3000"/>
              </a:lnSpc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2008.03  (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주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)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나래종합조경설립 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300" dirty="0" err="1" smtClean="0">
                <a:latin typeface="HY울릉도M" pitchFamily="18" charset="-127"/>
                <a:ea typeface="HY울릉도M" pitchFamily="18" charset="-127"/>
              </a:rPr>
              <a:t>조경식재공사업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 면허 취득</a:t>
            </a:r>
          </a:p>
          <a:p>
            <a:pPr>
              <a:lnSpc>
                <a:spcPts val="3000"/>
              </a:lnSpc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2008.11  (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주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)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녹색조경 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- 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도시림 등 조성 면허 등록</a:t>
            </a:r>
          </a:p>
          <a:p>
            <a:pPr>
              <a:lnSpc>
                <a:spcPts val="3000"/>
              </a:lnSpc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2011.07 ‘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컨테이너를 이용한 조경수의 재배방법’특허등록</a:t>
            </a:r>
          </a:p>
          <a:p>
            <a:pPr>
              <a:lnSpc>
                <a:spcPts val="3000"/>
              </a:lnSpc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2011.07 ‘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수목 성장 및 이식용 컨테이너’특허등록</a:t>
            </a:r>
            <a:endParaRPr lang="en-US" altLang="ko-KR" sz="1300" dirty="0" smtClean="0">
              <a:latin typeface="HY울릉도M" pitchFamily="18" charset="-127"/>
              <a:ea typeface="HY울릉도M" pitchFamily="18" charset="-127"/>
            </a:endParaRPr>
          </a:p>
          <a:p>
            <a:pPr>
              <a:lnSpc>
                <a:spcPts val="3000"/>
              </a:lnSpc>
            </a:pP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2012.11 ‘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녹색 수목용 뿌리보호 활성부재</a:t>
            </a:r>
            <a:r>
              <a:rPr lang="en-US" altLang="ko-KR" sz="1300" dirty="0" smtClean="0">
                <a:latin typeface="HY울릉도M" pitchFamily="18" charset="-127"/>
                <a:ea typeface="HY울릉도M" pitchFamily="18" charset="-127"/>
              </a:rPr>
              <a:t>’</a:t>
            </a:r>
            <a:r>
              <a:rPr lang="ko-KR" altLang="en-US" sz="1300" dirty="0" smtClean="0">
                <a:latin typeface="HY울릉도M" pitchFamily="18" charset="-127"/>
                <a:ea typeface="HY울릉도M" pitchFamily="18" charset="-127"/>
              </a:rPr>
              <a:t>특허등록</a:t>
            </a:r>
            <a:endParaRPr lang="ko-KR" altLang="en-US" sz="1300" dirty="0" smtClean="0">
              <a:latin typeface="HY울릉도M" pitchFamily="18" charset="-127"/>
              <a:ea typeface="HY울릉도M" pitchFamily="18" charset="-127"/>
              <a:cs typeface="Arial" pitchFamily="34" charset="0"/>
            </a:endParaRPr>
          </a:p>
        </p:txBody>
      </p:sp>
      <p:pic>
        <p:nvPicPr>
          <p:cNvPr id="32" name="_x113869896" descr="EMB000013900f6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09265" y="4365104"/>
            <a:ext cx="2783215" cy="2088232"/>
          </a:xfrm>
          <a:prstGeom prst="rect">
            <a:avLst/>
          </a:prstGeom>
          <a:noFill/>
        </p:spPr>
      </p:pic>
      <p:sp>
        <p:nvSpPr>
          <p:cNvPr id="33" name="직사각형 32"/>
          <p:cNvSpPr/>
          <p:nvPr/>
        </p:nvSpPr>
        <p:spPr>
          <a:xfrm>
            <a:off x="8842084" y="6525344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1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4" name="TextBox 50"/>
          <p:cNvSpPr txBox="1">
            <a:spLocks noChangeArrowheads="1"/>
          </p:cNvSpPr>
          <p:nvPr/>
        </p:nvSpPr>
        <p:spPr bwMode="auto">
          <a:xfrm>
            <a:off x="251520" y="332656"/>
            <a:ext cx="30963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1. </a:t>
            </a:r>
            <a:r>
              <a:rPr lang="ko-KR" altLang="en-US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회사연혁</a:t>
            </a:r>
            <a:endParaRPr lang="en-US" altLang="ko-KR" sz="2600" b="1" dirty="0" smtClean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0"/>
          <p:cNvSpPr txBox="1">
            <a:spLocks noChangeArrowheads="1"/>
          </p:cNvSpPr>
          <p:nvPr/>
        </p:nvSpPr>
        <p:spPr bwMode="auto">
          <a:xfrm>
            <a:off x="251520" y="416277"/>
            <a:ext cx="3096344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2. </a:t>
            </a:r>
            <a:r>
              <a:rPr lang="ko-KR" altLang="en-US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특허보유 현황</a:t>
            </a:r>
            <a:endParaRPr lang="en-US" altLang="ko-KR" sz="2600" b="1" dirty="0" smtClean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pic>
        <p:nvPicPr>
          <p:cNvPr id="7" name="Picture 1" descr="D:\범경윤 문서\지명원 및 녹색조경 책자\컨테이너용기 카달로크\특허증(녹색수목용뿌리보호활성부재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0400" y="1565482"/>
            <a:ext cx="2992080" cy="4231396"/>
          </a:xfrm>
          <a:prstGeom prst="rect">
            <a:avLst/>
          </a:prstGeom>
          <a:noFill/>
        </p:spPr>
      </p:pic>
      <p:pic>
        <p:nvPicPr>
          <p:cNvPr id="8" name="Picture 2" descr="D:\범경윤 문서\지명원 및 녹색조경 책자\컨테이너용기 카달로크\특허증_수목 성장및 이식용 컨테이너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556792"/>
            <a:ext cx="3011562" cy="4257162"/>
          </a:xfrm>
          <a:prstGeom prst="rect">
            <a:avLst/>
          </a:prstGeom>
          <a:noFill/>
        </p:spPr>
      </p:pic>
      <p:pic>
        <p:nvPicPr>
          <p:cNvPr id="9" name="Picture 3" descr="D:\범경윤 문서\지명원 및 녹색조경 책자\컨테이너용기 카달로크\특허증_컨테이너를 이용한 조경수의 재배방법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86" y="1556792"/>
            <a:ext cx="3011562" cy="4257162"/>
          </a:xfrm>
          <a:prstGeom prst="rect">
            <a:avLst/>
          </a:prstGeom>
          <a:noFill/>
        </p:spPr>
      </p:pic>
      <p:sp>
        <p:nvSpPr>
          <p:cNvPr id="10" name="직사각형 9"/>
          <p:cNvSpPr/>
          <p:nvPr/>
        </p:nvSpPr>
        <p:spPr>
          <a:xfrm>
            <a:off x="251520" y="5661248"/>
            <a:ext cx="30243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※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특허 제 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10-1052626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호</a:t>
            </a:r>
            <a:endParaRPr lang="en-US" altLang="ko-KR" sz="1100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  컨테이너를 이용한 조경수의 재배방법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131840" y="5661248"/>
            <a:ext cx="2249334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※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특허 제 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10-1054228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호</a:t>
            </a:r>
            <a:endParaRPr lang="en-US" altLang="ko-KR" sz="1100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   수목 성장 및 이식용 컨테이너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6012160" y="5661248"/>
            <a:ext cx="2390398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※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특허 제 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10-1207024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호</a:t>
            </a:r>
            <a:endParaRPr lang="en-US" altLang="ko-KR" sz="1100" dirty="0" smtClean="0">
              <a:latin typeface="굴림" pitchFamily="50" charset="-127"/>
              <a:ea typeface="굴림" pitchFamily="50" charset="-127"/>
            </a:endParaRPr>
          </a:p>
          <a:p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   녹색 수목용 뿌리 보호 활성부재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  <p:cxnSp>
        <p:nvCxnSpPr>
          <p:cNvPr id="13" name="직선 연결선 12"/>
          <p:cNvCxnSpPr/>
          <p:nvPr/>
        </p:nvCxnSpPr>
        <p:spPr bwMode="auto">
          <a:xfrm>
            <a:off x="3131840" y="1268760"/>
            <a:ext cx="0" cy="50405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직선 연결선 13"/>
          <p:cNvCxnSpPr/>
          <p:nvPr/>
        </p:nvCxnSpPr>
        <p:spPr bwMode="auto">
          <a:xfrm>
            <a:off x="6012160" y="1268760"/>
            <a:ext cx="0" cy="504056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2">
                <a:lumMod val="60000"/>
                <a:lumOff val="40000"/>
              </a:schemeClr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직사각형 14"/>
          <p:cNvSpPr/>
          <p:nvPr/>
        </p:nvSpPr>
        <p:spPr>
          <a:xfrm>
            <a:off x="8842084" y="6525344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2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0"/>
          <p:cNvSpPr txBox="1">
            <a:spLocks noChangeArrowheads="1"/>
          </p:cNvSpPr>
          <p:nvPr/>
        </p:nvSpPr>
        <p:spPr bwMode="auto">
          <a:xfrm>
            <a:off x="251520" y="416277"/>
            <a:ext cx="7200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3. </a:t>
            </a:r>
            <a:r>
              <a:rPr lang="ko-KR" altLang="en-US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녹색 수목용기 규격 및 판매 단가</a:t>
            </a:r>
            <a:endParaRPr lang="en-US" altLang="ko-KR" sz="2600" b="1" dirty="0" smtClean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graphicFrame>
        <p:nvGraphicFramePr>
          <p:cNvPr id="3" name="표 2"/>
          <p:cNvGraphicFramePr>
            <a:graphicFrameLocks noGrp="1"/>
          </p:cNvGraphicFramePr>
          <p:nvPr/>
        </p:nvGraphicFramePr>
        <p:xfrm>
          <a:off x="323528" y="1484785"/>
          <a:ext cx="8568952" cy="4308069"/>
        </p:xfrm>
        <a:graphic>
          <a:graphicData uri="http://schemas.openxmlformats.org/drawingml/2006/table">
            <a:tbl>
              <a:tblPr/>
              <a:tblGrid>
                <a:gridCol w="576064"/>
                <a:gridCol w="1512168"/>
                <a:gridCol w="1080120"/>
                <a:gridCol w="1080120"/>
                <a:gridCol w="1080120"/>
                <a:gridCol w="1080120"/>
                <a:gridCol w="1080120"/>
                <a:gridCol w="1080120"/>
              </a:tblGrid>
              <a:tr h="56383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구 분</a:t>
                      </a: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그 </a:t>
                      </a:r>
                      <a:r>
                        <a:rPr lang="ko-KR" altLang="en-US" sz="1100" b="0" dirty="0" err="1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림</a:t>
                      </a: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상판지름</a:t>
                      </a:r>
                      <a:r>
                        <a:rPr lang="en-US" altLang="ko-KR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(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cm)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하판지름</a:t>
                      </a:r>
                      <a:r>
                        <a:rPr lang="en-US" altLang="ko-KR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(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cm)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높이</a:t>
                      </a:r>
                      <a:r>
                        <a:rPr lang="en-US" altLang="ko-KR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(</a:t>
                      </a: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cm)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용량</a:t>
                      </a:r>
                      <a:r>
                        <a:rPr lang="en-US" altLang="ko-KR" sz="1100" b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(ℓ)</a:t>
                      </a: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단가</a:t>
                      </a:r>
                      <a:r>
                        <a:rPr lang="en-US" altLang="ko-KR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(</a:t>
                      </a:r>
                      <a:r>
                        <a:rPr lang="ko-KR" alt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원</a:t>
                      </a:r>
                      <a:r>
                        <a:rPr lang="en-US" altLang="ko-KR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)</a:t>
                      </a: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재배가능 수목의 규격</a:t>
                      </a: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</a:tr>
              <a:tr h="1228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15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10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10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1.24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150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H1.0</a:t>
                      </a:r>
                      <a:r>
                        <a:rPr lang="ko-KR" altLang="en-US" sz="1100" b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이하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8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2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24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16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16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5.09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400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H1.0~1.5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2821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3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45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31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37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42.42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3,000</a:t>
                      </a: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0" dirty="0" smtClean="0">
                          <a:solidFill>
                            <a:srgbClr val="000000"/>
                          </a:solidFill>
                          <a:latin typeface="HY울릉도M" pitchFamily="18" charset="-127"/>
                          <a:ea typeface="HY울릉도M" pitchFamily="18" charset="-127"/>
                        </a:rPr>
                        <a:t>R5~10</a:t>
                      </a: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4" name="_x114206912" descr="EMB000013900f72"/>
          <p:cNvPicPr>
            <a:picLocks noChangeAspect="1" noChangeArrowheads="1"/>
          </p:cNvPicPr>
          <p:nvPr/>
        </p:nvPicPr>
        <p:blipFill>
          <a:blip r:embed="rId3" cstate="print"/>
          <a:srcRect t="13208" b="19263"/>
          <a:stretch>
            <a:fillRect/>
          </a:stretch>
        </p:blipFill>
        <p:spPr bwMode="auto">
          <a:xfrm>
            <a:off x="1187624" y="2348880"/>
            <a:ext cx="1008112" cy="681323"/>
          </a:xfrm>
          <a:prstGeom prst="rect">
            <a:avLst/>
          </a:prstGeom>
          <a:noFill/>
        </p:spPr>
      </p:pic>
      <p:pic>
        <p:nvPicPr>
          <p:cNvPr id="5" name="_x114165864" descr="EMB000013900f7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35533" y="3598416"/>
            <a:ext cx="1060203" cy="647138"/>
          </a:xfrm>
          <a:prstGeom prst="rect">
            <a:avLst/>
          </a:prstGeom>
          <a:noFill/>
        </p:spPr>
      </p:pic>
      <p:sp>
        <p:nvSpPr>
          <p:cNvPr id="6" name="직사각형 5"/>
          <p:cNvSpPr/>
          <p:nvPr/>
        </p:nvSpPr>
        <p:spPr>
          <a:xfrm>
            <a:off x="7888679" y="1196752"/>
            <a:ext cx="10038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 smtClean="0">
                <a:latin typeface="굴림" pitchFamily="50" charset="-127"/>
                <a:ea typeface="굴림" pitchFamily="50" charset="-127"/>
              </a:rPr>
              <a:t>1</a:t>
            </a:r>
            <a:r>
              <a:rPr lang="ko-KR" altLang="en-US" sz="1200" dirty="0" smtClean="0">
                <a:latin typeface="굴림" pitchFamily="50" charset="-127"/>
                <a:ea typeface="굴림" pitchFamily="50" charset="-127"/>
              </a:rPr>
              <a:t>㎤</a:t>
            </a:r>
            <a:r>
              <a:rPr lang="en-US" altLang="ko-KR" sz="1200" dirty="0" smtClean="0">
                <a:latin typeface="굴림" pitchFamily="50" charset="-127"/>
                <a:ea typeface="굴림" pitchFamily="50" charset="-127"/>
              </a:rPr>
              <a:t>=0.001ℓ</a:t>
            </a:r>
            <a:endParaRPr lang="ko-KR" altLang="en-US" sz="12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23528" y="5877272"/>
            <a:ext cx="5743880" cy="6458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※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조경수 컨테이너 재배시설 지원사업</a:t>
            </a:r>
            <a:endParaRPr lang="en-US" altLang="ko-KR" sz="1300" b="1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   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보조 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50%(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국비 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30%,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지방비 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20%), </a:t>
            </a:r>
            <a:r>
              <a:rPr lang="ko-KR" altLang="en-US" sz="1300" b="1" dirty="0" err="1" smtClean="0">
                <a:latin typeface="굴림" pitchFamily="50" charset="-127"/>
                <a:ea typeface="굴림" pitchFamily="50" charset="-127"/>
              </a:rPr>
              <a:t>자부담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50%(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융자 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20%, </a:t>
            </a:r>
            <a:r>
              <a:rPr lang="ko-KR" altLang="en-US" sz="1300" b="1" dirty="0" err="1" smtClean="0">
                <a:latin typeface="굴림" pitchFamily="50" charset="-127"/>
                <a:ea typeface="굴림" pitchFamily="50" charset="-127"/>
              </a:rPr>
              <a:t>자부담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30%)</a:t>
            </a:r>
          </a:p>
        </p:txBody>
      </p:sp>
      <p:pic>
        <p:nvPicPr>
          <p:cNvPr id="8" name="_x114203616" descr="EMB000013900f7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3025" y="4627736"/>
            <a:ext cx="1406719" cy="1002779"/>
          </a:xfrm>
          <a:prstGeom prst="rect">
            <a:avLst/>
          </a:prstGeom>
          <a:noFill/>
        </p:spPr>
      </p:pic>
      <p:sp>
        <p:nvSpPr>
          <p:cNvPr id="9" name="직사각형 8"/>
          <p:cNvSpPr/>
          <p:nvPr/>
        </p:nvSpPr>
        <p:spPr>
          <a:xfrm>
            <a:off x="8842084" y="6525344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3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51520" y="1700807"/>
          <a:ext cx="8640960" cy="4825879"/>
        </p:xfrm>
        <a:graphic>
          <a:graphicData uri="http://schemas.openxmlformats.org/drawingml/2006/table">
            <a:tbl>
              <a:tblPr/>
              <a:tblGrid>
                <a:gridCol w="770243"/>
                <a:gridCol w="1678029"/>
                <a:gridCol w="792088"/>
                <a:gridCol w="1872208"/>
                <a:gridCol w="864096"/>
                <a:gridCol w="2664296"/>
              </a:tblGrid>
              <a:tr h="27681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  정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 지 묘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컨</a:t>
                      </a: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테 이 너 묘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</a:t>
                      </a: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징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7681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세 부 공 정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금 액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세 부 공 정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금 액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87252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1.</a:t>
                      </a: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기반</a:t>
                      </a:r>
                      <a:endParaRPr lang="en-US" altLang="ko-KR" sz="1100" b="1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</a:t>
                      </a: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조성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경운작업 및 상 </a:t>
                      </a:r>
                      <a:r>
                        <a:rPr lang="ko-KR" altLang="en-US" sz="1000" b="0" baseline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만들기</a:t>
                      </a:r>
                      <a:endParaRPr lang="en-US" altLang="ko-KR" sz="1000" b="0" baseline="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트랙터 </a:t>
                      </a: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 사용</a:t>
                      </a:r>
                      <a:endParaRPr lang="ko-KR" altLang="en-US" sz="1000" b="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400,000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경운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및 노면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고르기작업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소형굴삭기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 작업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350,000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노지묘는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트랙터 또는 경운기를 사용하며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컨테이너묘는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소형굴삭기 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0.3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㎥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를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사용한다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  <a:tr h="903113">
                <a:tc rowSpan="5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2.</a:t>
                      </a:r>
                      <a:r>
                        <a:rPr lang="ko-KR" altLang="en-US" sz="1100" b="1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식재</a:t>
                      </a:r>
                      <a:endParaRPr lang="en-US" altLang="ko-KR" sz="1100" b="1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b="0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식재작업비</a:t>
                      </a:r>
                      <a:endParaRPr lang="ko-KR" altLang="en-US" sz="1000" b="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3,000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주*</a:t>
                      </a: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1,500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</a:t>
                      </a: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4,500,000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컨테이너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흙넣기작업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소형굴삭기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+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일반인부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인</a:t>
                      </a: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350,000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+160,000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</a:t>
                      </a: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(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/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700EA) 700EA*4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2,040,000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  <a:tr h="695183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b="0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지주목설치작업</a:t>
                      </a:r>
                      <a:endParaRPr lang="ko-KR" altLang="en-US" sz="1000" b="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3,000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주*</a:t>
                      </a: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1,200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</a:t>
                      </a:r>
                      <a:endParaRPr lang="ko-KR" altLang="en-US" sz="1000" b="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3,600,000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식재작업비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3,000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주*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1,200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3,600,000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노지묘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지주목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설치를 해주는 것이 좋다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컨테이너묘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지주목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설치가 필요치 않다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  <a:tr h="307738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b="0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부숙퇴비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구입 및 살포</a:t>
                      </a:r>
                      <a:endParaRPr lang="ko-KR" altLang="en-US" sz="1000" b="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250,000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부숙퇴비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구입비 및 살포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250,000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  <a:tr h="48725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just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컨테이너 구입비</a:t>
                      </a: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3,000EA*2,000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6,000,000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컨테이너는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45L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기준이며 단가는 시중유가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1L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금액과 비슷하며 물가변동이 있음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  <a:tr h="487252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소 계</a:t>
                      </a:r>
                      <a:endParaRPr lang="ko-KR" altLang="en-US" sz="1000" b="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8,350,000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소 계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11,890,000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8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초기투자비용은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컨테이너 재배가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30%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정도 많이 든다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6E084"/>
                    </a:solidFill>
                  </a:tcPr>
                </a:tc>
              </a:tr>
              <a:tr h="903113"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3.</a:t>
                      </a:r>
                      <a:r>
                        <a:rPr lang="en-US" sz="1100" b="1" baseline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100" b="1" baseline="0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식재</a:t>
                      </a:r>
                      <a:endParaRPr lang="en-US" altLang="ko-KR" sz="1100" b="1" baseline="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baseline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후 </a:t>
                      </a:r>
                      <a:endParaRPr lang="en-US" altLang="ko-KR" sz="1100" b="1" baseline="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baseline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물주기</a:t>
                      </a:r>
                      <a:endParaRPr lang="en-US" sz="1100" b="1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b="0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물주기작업</a:t>
                      </a:r>
                      <a:endParaRPr lang="ko-KR" altLang="en-US" sz="1000" b="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1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인 </a:t>
                      </a: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/3</a:t>
                      </a:r>
                      <a:r>
                        <a:rPr lang="ko-KR" altLang="en-US" sz="1000" b="0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회실행</a:t>
                      </a:r>
                      <a:endParaRPr lang="en-US" altLang="ko-KR" sz="1000" b="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80,000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원*</a:t>
                      </a: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일</a:t>
                      </a: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=160,000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 </a:t>
                      </a: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160,000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원*</a:t>
                      </a:r>
                      <a:r>
                        <a:rPr lang="en-US" altLang="ko-KR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3</a:t>
                      </a:r>
                      <a:r>
                        <a:rPr lang="ko-KR" altLang="en-US" sz="1000" b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회</a:t>
                      </a:r>
                      <a:endParaRPr lang="ko-KR" altLang="en-US" sz="1000" b="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480,000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분사노즐설치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</a:t>
                      </a: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설치노무비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1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인*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80,000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</a:t>
                      </a: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전기료 및 기계사용료</a:t>
                      </a: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120,000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원</a:t>
                      </a: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260,000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노지묘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계속적 관수 시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배수가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되지 않을 경우 습해 피해가 발생하여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고사목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발생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컨테이너묘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계속적 관수가 가능하며 습해 피해가 없다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7038868" y="1461909"/>
            <a:ext cx="1935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 smtClean="0">
                <a:latin typeface="굴림" pitchFamily="50" charset="-127"/>
                <a:ea typeface="굴림" pitchFamily="50" charset="-127"/>
              </a:rPr>
              <a:t>(3,000</a:t>
            </a:r>
            <a:r>
              <a:rPr lang="ko-KR" altLang="en-US" sz="1200" dirty="0" smtClean="0">
                <a:latin typeface="굴림" pitchFamily="50" charset="-127"/>
                <a:ea typeface="굴림" pitchFamily="50" charset="-127"/>
              </a:rPr>
              <a:t>㎡</a:t>
            </a:r>
            <a:r>
              <a:rPr lang="en-US" altLang="ko-KR" sz="12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200" dirty="0" smtClean="0">
                <a:latin typeface="굴림" pitchFamily="50" charset="-127"/>
                <a:ea typeface="굴림" pitchFamily="50" charset="-127"/>
              </a:rPr>
              <a:t>상록교목 기준</a:t>
            </a:r>
            <a:r>
              <a:rPr lang="en-US" altLang="ko-KR" sz="1200" dirty="0" smtClean="0">
                <a:latin typeface="굴림" pitchFamily="50" charset="-127"/>
                <a:ea typeface="굴림" pitchFamily="50" charset="-127"/>
              </a:rPr>
              <a:t>)</a:t>
            </a:r>
            <a:endParaRPr lang="ko-KR" altLang="en-US" sz="12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8842084" y="6525344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4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6" name="TextBox 50"/>
          <p:cNvSpPr txBox="1">
            <a:spLocks noChangeArrowheads="1"/>
          </p:cNvSpPr>
          <p:nvPr/>
        </p:nvSpPr>
        <p:spPr bwMode="auto">
          <a:xfrm>
            <a:off x="251520" y="416277"/>
            <a:ext cx="7200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4. </a:t>
            </a:r>
            <a:r>
              <a:rPr lang="ko-KR" altLang="en-US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녹색수목용기 재배 특징</a:t>
            </a:r>
            <a:endParaRPr lang="en-US" altLang="ko-KR" sz="2600" b="1" dirty="0" smtClean="0">
              <a:latin typeface="HY헤드라인M" pitchFamily="18" charset="-127"/>
              <a:ea typeface="HY헤드라인M" pitchFamily="18" charset="-127"/>
              <a:cs typeface="Arial" pitchFamily="34" charset="0"/>
            </a:endParaRPr>
          </a:p>
        </p:txBody>
      </p:sp>
      <p:pic>
        <p:nvPicPr>
          <p:cNvPr id="7" name="Picture 13" descr="rect4-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980728"/>
            <a:ext cx="3744416" cy="643260"/>
          </a:xfrm>
          <a:prstGeom prst="rect">
            <a:avLst/>
          </a:prstGeom>
          <a:noFill/>
        </p:spPr>
      </p:pic>
      <p:sp>
        <p:nvSpPr>
          <p:cNvPr id="8" name="직사각형 7"/>
          <p:cNvSpPr/>
          <p:nvPr/>
        </p:nvSpPr>
        <p:spPr>
          <a:xfrm>
            <a:off x="339164" y="1124744"/>
            <a:ext cx="32624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66"/>
              </a:buClr>
              <a:buSzPct val="150000"/>
              <a:buFont typeface="굴림체" pitchFamily="49" charset="-127"/>
              <a:buNone/>
            </a:pP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노지묘</a:t>
            </a:r>
            <a:r>
              <a:rPr lang="en-US" altLang="ko-KR" dirty="0" smtClean="0">
                <a:latin typeface="HY견고딕" pitchFamily="18" charset="-127"/>
                <a:ea typeface="HY견고딕" pitchFamily="18" charset="-127"/>
              </a:rPr>
              <a:t>·</a:t>
            </a:r>
            <a:r>
              <a:rPr lang="ko-KR" altLang="en-US" dirty="0" err="1" smtClean="0">
                <a:latin typeface="HY견고딕" pitchFamily="18" charset="-127"/>
                <a:ea typeface="HY견고딕" pitchFamily="18" charset="-127"/>
              </a:rPr>
              <a:t>컨테이너묘의</a:t>
            </a: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 차이점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표 1"/>
          <p:cNvGraphicFramePr>
            <a:graphicFrameLocks noGrp="1"/>
          </p:cNvGraphicFramePr>
          <p:nvPr/>
        </p:nvGraphicFramePr>
        <p:xfrm>
          <a:off x="251520" y="1002520"/>
          <a:ext cx="8640960" cy="5090777"/>
        </p:xfrm>
        <a:graphic>
          <a:graphicData uri="http://schemas.openxmlformats.org/drawingml/2006/table">
            <a:tbl>
              <a:tblPr/>
              <a:tblGrid>
                <a:gridCol w="770243"/>
                <a:gridCol w="1678029"/>
                <a:gridCol w="864096"/>
                <a:gridCol w="1800200"/>
                <a:gridCol w="864096"/>
                <a:gridCol w="2664296"/>
              </a:tblGrid>
              <a:tr h="298607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공  정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노 지 묘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컨</a:t>
                      </a: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테 이 너 묘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err="1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특</a:t>
                      </a: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 징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98607"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세 부 공 정</a:t>
                      </a:r>
                      <a:endParaRPr lang="ko-KR" alt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금 액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세 부 공 정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chemeClr val="bg1"/>
                          </a:solidFill>
                          <a:latin typeface="굴림" pitchFamily="50" charset="-127"/>
                          <a:ea typeface="굴림" pitchFamily="50" charset="-127"/>
                        </a:rPr>
                        <a:t>금 액</a:t>
                      </a:r>
                      <a:endParaRPr lang="en-US" sz="1100" b="1" dirty="0">
                        <a:solidFill>
                          <a:schemeClr val="bg1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marL="86987" marR="86987" marT="43494" marB="43494"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algn="ctr">
                        <a:lnSpc>
                          <a:spcPct val="16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b="0" dirty="0">
                        <a:solidFill>
                          <a:srgbClr val="000000"/>
                        </a:solidFill>
                        <a:latin typeface="HY울릉도M" pitchFamily="18" charset="-127"/>
                        <a:ea typeface="HY울릉도M" pitchFamily="18" charset="-127"/>
                      </a:endParaRPr>
                    </a:p>
                  </a:txBody>
                  <a:tcPr marL="86987" marR="86987" marT="43494" marB="43494" anchor="ctr">
                    <a:lnL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556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328389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4</a:t>
                      </a:r>
                      <a:r>
                        <a:rPr lang="en-US" altLang="ko-KR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</a:t>
                      </a: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제초</a:t>
                      </a:r>
                      <a:endParaRPr lang="en-US" altLang="ko-KR" sz="1100" b="1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년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1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회당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10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인 소요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kern="12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</a:t>
                      </a:r>
                      <a:r>
                        <a:rPr lang="ko-KR" altLang="en-US" sz="1000" kern="1200" spc="-100" baseline="0" dirty="0" err="1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노무비</a:t>
                      </a:r>
                      <a:r>
                        <a:rPr lang="ko-KR" altLang="en-US" sz="1000" kern="12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</a:t>
                      </a:r>
                      <a:r>
                        <a:rPr lang="en-US" altLang="ko-KR" sz="1000" kern="12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50,000</a:t>
                      </a:r>
                      <a:r>
                        <a:rPr lang="ko-KR" altLang="en-US" sz="1000" kern="1200" spc="-100" baseline="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원*</a:t>
                      </a:r>
                      <a:r>
                        <a:rPr lang="en-US" altLang="ko-KR" sz="1000" kern="1200" spc="-100" baseline="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10</a:t>
                      </a:r>
                      <a:r>
                        <a:rPr lang="ko-KR" altLang="en-US" sz="1000" kern="1200" spc="-100" baseline="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인*</a:t>
                      </a:r>
                      <a:r>
                        <a:rPr lang="en-US" altLang="ko-KR" sz="1000" kern="1200" spc="-100" baseline="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</a:t>
                      </a:r>
                      <a:r>
                        <a:rPr lang="ko-KR" altLang="en-US" sz="1000" kern="12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</a:t>
                      </a:r>
                      <a:endParaRPr lang="en-US" altLang="ko-KR" sz="1000" kern="1200" spc="-100" baseline="0" dirty="0" smtClean="0">
                        <a:solidFill>
                          <a:srgbClr val="000000"/>
                        </a:solidFill>
                        <a:latin typeface="굴림"/>
                        <a:ea typeface="굴림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3,000,000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6,000,000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년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1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회당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인소요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</a:t>
                      </a:r>
                      <a:r>
                        <a:rPr lang="ko-KR" altLang="en-US" sz="1000" dirty="0" err="1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노무비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50,000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인*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300,000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년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600,000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노지묘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지면수분 및 토양성질에 따라 제초횟수 발생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. 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컨테이너묘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: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지면보다 높은 지역에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식재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 관리하므로 제초횟수 감소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년 재배하나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식재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후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년 제초작업 실행기준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  <a:tr h="508396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5</a:t>
                      </a:r>
                      <a:r>
                        <a:rPr lang="en-US" altLang="ko-KR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</a:t>
                      </a: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전정</a:t>
                      </a:r>
                      <a:endParaRPr lang="en-US" altLang="ko-KR" sz="1100" b="1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작업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회실행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*보통인부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인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80,000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인*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320,000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·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회실행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*보통인부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인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80,000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인*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회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320,000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  <a:tr h="1123391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6</a:t>
                      </a:r>
                      <a:r>
                        <a:rPr lang="en-US" altLang="ko-KR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</a:t>
                      </a:r>
                      <a:r>
                        <a:rPr lang="ko-KR" altLang="en-US" sz="1100" b="1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굴취</a:t>
                      </a:r>
                      <a:endParaRPr lang="en-US" altLang="ko-KR" sz="1100" b="1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  </a:t>
                      </a: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및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상차작업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고무줄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1,500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녹화마대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분뜨기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노무비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18,000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상차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노무비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24,300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원*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본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48,600,000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소형중장비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350,000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보통인부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80,000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·1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일작업량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800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본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537*2,500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본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1,342,500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컨테이너재배는 초기비용이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30%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정도 더 소요되나 재배과정에서 비용차이가 발생하여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굴취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</a:rPr>
                        <a:t>, 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/>
                        </a:rPr>
                        <a:t>상차에서는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큰 차이발생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  <a:tr h="1533387"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ko-KR" altLang="en-US" sz="11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100" b="1" spc="-100" baseline="0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7</a:t>
                      </a:r>
                      <a:r>
                        <a:rPr lang="en-US" altLang="ko-KR" sz="1100" b="1" spc="-100" baseline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. 48</a:t>
                      </a:r>
                      <a:r>
                        <a:rPr lang="ko-KR" altLang="en-US" sz="1100" b="1" spc="-100" baseline="0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개월</a:t>
                      </a:r>
                      <a:endParaRPr lang="en-US" altLang="ko-KR" sz="1100" b="1" spc="-100" baseline="0" dirty="0" smtClean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관리 </a:t>
                      </a:r>
                      <a:r>
                        <a:rPr lang="ko-KR" altLang="en-US" sz="1100" b="1" dirty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후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100" b="1" dirty="0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  </a:t>
                      </a:r>
                      <a:r>
                        <a:rPr lang="ko-KR" altLang="en-US" sz="1100" b="1" dirty="0" err="1" smtClean="0">
                          <a:solidFill>
                            <a:srgbClr val="000000"/>
                          </a:solidFill>
                          <a:latin typeface="굴림" pitchFamily="50" charset="-127"/>
                          <a:ea typeface="굴림" pitchFamily="50" charset="-127"/>
                        </a:rPr>
                        <a:t>득묘수</a:t>
                      </a:r>
                      <a:endParaRPr lang="ko-KR" altLang="en-US" sz="1100" dirty="0">
                        <a:solidFill>
                          <a:srgbClr val="000000"/>
                        </a:solidFill>
                        <a:latin typeface="굴림" pitchFamily="50" charset="-127"/>
                        <a:ea typeface="굴림" pitchFamily="50" charset="-127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·3,000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주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식재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·2,000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본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합격묘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재배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득묘본수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본*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조달청단가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166,000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50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%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적용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투입금액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(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1+2+3+4+5+6)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수익금액</a:t>
                      </a:r>
                      <a:r>
                        <a:rPr lang="en-US" altLang="ko-KR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7-</a:t>
                      </a:r>
                      <a:r>
                        <a:rPr lang="en-US" altLang="ko-KR" sz="1000" spc="-100" baseline="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(1+2+3+4+5+6)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166,000,000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64,150,000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101,850,000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3,000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주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식재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2,500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본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합격묘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재배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득묘본수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2,500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본*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조달청단가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166,000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원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 50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%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적용 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l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투입금액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(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1+2+3+4+5+6)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·</a:t>
                      </a:r>
                      <a:r>
                        <a:rPr lang="ko-KR" altLang="en-US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수익금액</a:t>
                      </a:r>
                      <a:r>
                        <a:rPr lang="en-US" altLang="ko-KR" sz="100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7-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(1+2+3+4+5+6)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 smtClean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207,500,000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14,762,500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r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spc="-100" baseline="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192,737,500</a:t>
                      </a:r>
                      <a:endParaRPr lang="ko-KR" altLang="en-US" sz="1000" spc="-100" baseline="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합격묘기준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: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  <a:ea typeface="굴림"/>
                        </a:rPr>
                        <a:t>H=3.0 W=1.0, R=8, TH=1.2 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득묘성공본수는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노지묘보다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 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컨테이너묘가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 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25%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정도 많다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  <a:p>
                      <a:pPr marL="0" marR="0" algn="just">
                        <a:lnSpc>
                          <a:spcPts val="15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수목생산비용중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 </a:t>
                      </a:r>
                      <a:r>
                        <a:rPr lang="ko-KR" altLang="en-US" sz="1000" dirty="0" err="1">
                          <a:solidFill>
                            <a:srgbClr val="000000"/>
                          </a:solidFill>
                          <a:latin typeface="굴림"/>
                        </a:rPr>
                        <a:t>굴취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, </a:t>
                      </a:r>
                      <a:r>
                        <a:rPr lang="ko-KR" altLang="en-US" sz="1000" dirty="0">
                          <a:solidFill>
                            <a:srgbClr val="000000"/>
                          </a:solidFill>
                          <a:latin typeface="굴림"/>
                        </a:rPr>
                        <a:t>상차 부분에서 많은 차이발생</a:t>
                      </a:r>
                      <a:r>
                        <a:rPr lang="en-US" altLang="ko-KR" sz="1000" dirty="0">
                          <a:solidFill>
                            <a:srgbClr val="000000"/>
                          </a:solidFill>
                          <a:latin typeface="굴림"/>
                        </a:rPr>
                        <a:t>.</a:t>
                      </a:r>
                      <a:endParaRPr lang="ko-KR" altLang="en-US" sz="1000" dirty="0">
                        <a:solidFill>
                          <a:srgbClr val="000000"/>
                        </a:solidFill>
                        <a:latin typeface="바탕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EA7"/>
                    </a:solidFill>
                  </a:tcPr>
                </a:tc>
              </a:tr>
            </a:tbl>
          </a:graphicData>
        </a:graphic>
      </p:graphicFrame>
      <p:sp>
        <p:nvSpPr>
          <p:cNvPr id="3" name="직사각형 2"/>
          <p:cNvSpPr/>
          <p:nvPr/>
        </p:nvSpPr>
        <p:spPr>
          <a:xfrm>
            <a:off x="6985910" y="733537"/>
            <a:ext cx="1935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200" dirty="0" smtClean="0">
                <a:latin typeface="굴림" pitchFamily="50" charset="-127"/>
                <a:ea typeface="굴림" pitchFamily="50" charset="-127"/>
              </a:rPr>
              <a:t>(3,000</a:t>
            </a:r>
            <a:r>
              <a:rPr lang="ko-KR" altLang="en-US" sz="1200" dirty="0" smtClean="0">
                <a:latin typeface="굴림" pitchFamily="50" charset="-127"/>
                <a:ea typeface="굴림" pitchFamily="50" charset="-127"/>
              </a:rPr>
              <a:t>㎡</a:t>
            </a:r>
            <a:r>
              <a:rPr lang="en-US" altLang="ko-KR" sz="1200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200" dirty="0" smtClean="0">
                <a:latin typeface="굴림" pitchFamily="50" charset="-127"/>
                <a:ea typeface="굴림" pitchFamily="50" charset="-127"/>
              </a:rPr>
              <a:t>상록교목 기준</a:t>
            </a:r>
            <a:r>
              <a:rPr lang="en-US" altLang="ko-KR" sz="1200" dirty="0" smtClean="0">
                <a:latin typeface="굴림" pitchFamily="50" charset="-127"/>
                <a:ea typeface="굴림" pitchFamily="50" charset="-127"/>
              </a:rPr>
              <a:t>)</a:t>
            </a:r>
            <a:endParaRPr lang="ko-KR" altLang="en-US" sz="12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4" name="직사각형 3"/>
          <p:cNvSpPr/>
          <p:nvPr/>
        </p:nvSpPr>
        <p:spPr>
          <a:xfrm>
            <a:off x="188939" y="6103507"/>
            <a:ext cx="8955061" cy="4507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00"/>
              </a:lnSpc>
            </a:pPr>
            <a:r>
              <a:rPr lang="en-US" altLang="ko-KR" sz="1000" dirty="0" smtClean="0">
                <a:latin typeface="굴림" pitchFamily="50" charset="-127"/>
                <a:ea typeface="굴림" pitchFamily="50" charset="-127"/>
              </a:rPr>
              <a:t>※ </a:t>
            </a:r>
            <a:r>
              <a:rPr lang="ko-KR" altLang="en-US" sz="1000" dirty="0" smtClean="0">
                <a:latin typeface="굴림" pitchFamily="50" charset="-127"/>
                <a:ea typeface="굴림" pitchFamily="50" charset="-127"/>
              </a:rPr>
              <a:t>위 자료는 녹색조경에서 </a:t>
            </a:r>
            <a:r>
              <a:rPr lang="en-US" altLang="ko-KR" sz="1000" dirty="0" smtClean="0">
                <a:latin typeface="굴림" pitchFamily="50" charset="-127"/>
                <a:ea typeface="굴림" pitchFamily="50" charset="-127"/>
              </a:rPr>
              <a:t>10</a:t>
            </a:r>
            <a:r>
              <a:rPr lang="ko-KR" altLang="en-US" sz="1000" dirty="0" smtClean="0">
                <a:latin typeface="굴림" pitchFamily="50" charset="-127"/>
                <a:ea typeface="굴림" pitchFamily="50" charset="-127"/>
              </a:rPr>
              <a:t>년간 </a:t>
            </a:r>
            <a:r>
              <a:rPr lang="en-US" altLang="ko-KR" sz="1000" dirty="0" smtClean="0">
                <a:latin typeface="굴림" pitchFamily="50" charset="-127"/>
                <a:ea typeface="굴림" pitchFamily="50" charset="-127"/>
              </a:rPr>
              <a:t>130</a:t>
            </a:r>
            <a:r>
              <a:rPr lang="ko-KR" altLang="en-US" sz="1000" dirty="0" err="1" smtClean="0">
                <a:latin typeface="굴림" pitchFamily="50" charset="-127"/>
                <a:ea typeface="굴림" pitchFamily="50" charset="-127"/>
              </a:rPr>
              <a:t>만본을</a:t>
            </a:r>
            <a:r>
              <a:rPr lang="ko-KR" altLang="en-US" sz="1000" dirty="0" smtClean="0">
                <a:latin typeface="굴림" pitchFamily="50" charset="-127"/>
                <a:ea typeface="굴림" pitchFamily="50" charset="-127"/>
              </a:rPr>
              <a:t> 재배하는 과정을 기준으로 산출하였으며</a:t>
            </a:r>
            <a:r>
              <a:rPr lang="en-US" altLang="ko-KR" sz="1000" dirty="0" smtClean="0">
                <a:latin typeface="굴림" pitchFamily="50" charset="-127"/>
                <a:ea typeface="굴림" pitchFamily="50" charset="-127"/>
              </a:rPr>
              <a:t>, </a:t>
            </a:r>
          </a:p>
          <a:p>
            <a:pPr>
              <a:lnSpc>
                <a:spcPts val="1500"/>
              </a:lnSpc>
            </a:pPr>
            <a:r>
              <a:rPr lang="en-US" altLang="ko-KR" sz="1000" dirty="0" smtClean="0">
                <a:latin typeface="굴림" pitchFamily="50" charset="-127"/>
                <a:ea typeface="굴림" pitchFamily="50" charset="-127"/>
              </a:rPr>
              <a:t>    </a:t>
            </a:r>
            <a:r>
              <a:rPr lang="ko-KR" altLang="en-US" sz="1000" dirty="0" smtClean="0">
                <a:latin typeface="굴림" pitchFamily="50" charset="-127"/>
                <a:ea typeface="굴림" pitchFamily="50" charset="-127"/>
              </a:rPr>
              <a:t>재배자의 방법에 따라 약간의 차이는 발생할 수 있으나 많은 차이는 없을 것으로 생각되며 수종선택에 따른 수익발생 차이는 크게 나타날 수 있습니다</a:t>
            </a:r>
            <a:r>
              <a:rPr lang="en-US" altLang="ko-KR" sz="1000" dirty="0" smtClean="0"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10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8842084" y="6525344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5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D:\범경윤 문서\지명원 및 녹색조경 책자\팜플렛(정원박람회)\첨부사진\첨부사진 2p\IMG_48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84776" y="3673599"/>
            <a:ext cx="1907704" cy="1271803"/>
          </a:xfrm>
          <a:prstGeom prst="rect">
            <a:avLst/>
          </a:prstGeom>
          <a:noFill/>
        </p:spPr>
      </p:pic>
      <p:sp>
        <p:nvSpPr>
          <p:cNvPr id="3" name="직사각형 2"/>
          <p:cNvSpPr/>
          <p:nvPr/>
        </p:nvSpPr>
        <p:spPr>
          <a:xfrm>
            <a:off x="528143" y="1340768"/>
            <a:ext cx="4475905" cy="362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1.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좁은 면적에서 대량생산이 가능하며 생산비가 절감된다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2. </a:t>
            </a:r>
            <a:r>
              <a:rPr lang="ko-KR" altLang="en-US" sz="1300" b="1" dirty="0" err="1" smtClean="0">
                <a:latin typeface="굴림" pitchFamily="50" charset="-127"/>
                <a:ea typeface="굴림" pitchFamily="50" charset="-127"/>
              </a:rPr>
              <a:t>노지묘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 보다 크게 생산비 절감효과가 있다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3.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특별한 전문기술이 필요치 않다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4. </a:t>
            </a:r>
            <a:r>
              <a:rPr lang="ko-KR" altLang="en-US" sz="1300" b="1" dirty="0" err="1" smtClean="0">
                <a:latin typeface="굴림" pitchFamily="50" charset="-127"/>
                <a:ea typeface="굴림" pitchFamily="50" charset="-127"/>
              </a:rPr>
              <a:t>식재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 및 납품시기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간격조정이 가능하다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5. </a:t>
            </a:r>
            <a:r>
              <a:rPr lang="ko-KR" altLang="en-US" sz="1300" b="1" dirty="0" err="1" smtClean="0">
                <a:latin typeface="굴림" pitchFamily="50" charset="-127"/>
                <a:ea typeface="굴림" pitchFamily="50" charset="-127"/>
              </a:rPr>
              <a:t>생약초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, </a:t>
            </a:r>
            <a:r>
              <a:rPr lang="ko-KR" altLang="en-US" sz="1300" b="1" dirty="0" err="1" smtClean="0">
                <a:latin typeface="굴림" pitchFamily="50" charset="-127"/>
                <a:ea typeface="굴림" pitchFamily="50" charset="-127"/>
              </a:rPr>
              <a:t>특용수재배로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 인한 토양오염 피해가 적다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6.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단위면적당 수확량 조절이 가능하다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7.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묘포지 토양의 영향을 받지 않는다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8.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동해에 강해 특별한 월동대책이 필요치 않다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20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9.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기계화 작업으로 </a:t>
            </a:r>
            <a:r>
              <a:rPr lang="ko-KR" altLang="en-US" sz="1300" b="1" dirty="0" err="1" smtClean="0">
                <a:latin typeface="굴림" pitchFamily="50" charset="-127"/>
                <a:ea typeface="굴림" pitchFamily="50" charset="-127"/>
              </a:rPr>
              <a:t>노지묘의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10%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인원으로 가능하다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</a:p>
        </p:txBody>
      </p:sp>
      <p:sp>
        <p:nvSpPr>
          <p:cNvPr id="4" name="직사각형 3"/>
          <p:cNvSpPr/>
          <p:nvPr/>
        </p:nvSpPr>
        <p:spPr>
          <a:xfrm>
            <a:off x="600151" y="5916905"/>
            <a:ext cx="2895344" cy="3924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1. </a:t>
            </a:r>
            <a:r>
              <a:rPr lang="ko-KR" altLang="en-US" sz="1300" b="1" dirty="0" smtClean="0">
                <a:latin typeface="굴림" pitchFamily="50" charset="-127"/>
                <a:ea typeface="굴림" pitchFamily="50" charset="-127"/>
              </a:rPr>
              <a:t>기계화 작업으로 장비가 필요하다</a:t>
            </a:r>
            <a:r>
              <a:rPr lang="en-US" altLang="ko-KR" sz="1300" b="1" dirty="0" smtClean="0"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1300" b="1" dirty="0"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5" name="그룹 4"/>
          <p:cNvGrpSpPr/>
          <p:nvPr/>
        </p:nvGrpSpPr>
        <p:grpSpPr>
          <a:xfrm>
            <a:off x="312119" y="548680"/>
            <a:ext cx="2160240" cy="864096"/>
            <a:chOff x="0" y="1255826"/>
            <a:chExt cx="4257675" cy="779462"/>
          </a:xfrm>
        </p:grpSpPr>
        <p:sp>
          <p:nvSpPr>
            <p:cNvPr id="6" name="Rounded Rectangle 11"/>
            <p:cNvSpPr/>
            <p:nvPr/>
          </p:nvSpPr>
          <p:spPr>
            <a:xfrm>
              <a:off x="285735" y="1424104"/>
              <a:ext cx="3971940" cy="472999"/>
            </a:xfrm>
            <a:prstGeom prst="roundRect">
              <a:avLst>
                <a:gd name="adj" fmla="val 31601"/>
              </a:avLst>
            </a:prstGeom>
            <a:gradFill rotWithShape="1">
              <a:gsLst>
                <a:gs pos="0">
                  <a:srgbClr val="000000">
                    <a:lumMod val="75000"/>
                    <a:lumOff val="25000"/>
                  </a:srgbClr>
                </a:gs>
                <a:gs pos="100000">
                  <a:srgbClr val="000000">
                    <a:lumMod val="65000"/>
                    <a:lumOff val="3500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7" name="Rounded Rectangle 12"/>
            <p:cNvSpPr/>
            <p:nvPr/>
          </p:nvSpPr>
          <p:spPr>
            <a:xfrm>
              <a:off x="367931" y="1484784"/>
              <a:ext cx="3818376" cy="344804"/>
            </a:xfrm>
            <a:prstGeom prst="roundRect">
              <a:avLst>
                <a:gd name="adj" fmla="val 31601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8" name="Rounded Rectangle 5"/>
            <p:cNvSpPr/>
            <p:nvPr/>
          </p:nvSpPr>
          <p:spPr>
            <a:xfrm>
              <a:off x="357173" y="1484784"/>
              <a:ext cx="3825542" cy="344804"/>
            </a:xfrm>
            <a:prstGeom prst="roundRect">
              <a:avLst>
                <a:gd name="adj" fmla="val 31601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clear"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9" name="Oval 4"/>
            <p:cNvSpPr/>
            <p:nvPr/>
          </p:nvSpPr>
          <p:spPr>
            <a:xfrm>
              <a:off x="0" y="1255826"/>
              <a:ext cx="785812" cy="779462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85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</p:grpSp>
      <p:sp>
        <p:nvSpPr>
          <p:cNvPr id="10" name="직사각형 9"/>
          <p:cNvSpPr/>
          <p:nvPr/>
        </p:nvSpPr>
        <p:spPr>
          <a:xfrm>
            <a:off x="990125" y="692696"/>
            <a:ext cx="862737" cy="4639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latinLnBrk="0">
              <a:lnSpc>
                <a:spcPct val="160000"/>
              </a:lnSpc>
            </a:pPr>
            <a:r>
              <a:rPr lang="ko-KR" altLang="en-US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장   점</a:t>
            </a:r>
            <a:endParaRPr lang="ko-KR" altLang="en-US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312119" y="5020434"/>
            <a:ext cx="2160240" cy="864096"/>
            <a:chOff x="0" y="1255826"/>
            <a:chExt cx="4257675" cy="779462"/>
          </a:xfrm>
        </p:grpSpPr>
        <p:sp>
          <p:nvSpPr>
            <p:cNvPr id="12" name="Rounded Rectangle 11"/>
            <p:cNvSpPr/>
            <p:nvPr/>
          </p:nvSpPr>
          <p:spPr>
            <a:xfrm>
              <a:off x="285735" y="1424104"/>
              <a:ext cx="3971940" cy="472999"/>
            </a:xfrm>
            <a:prstGeom prst="roundRect">
              <a:avLst>
                <a:gd name="adj" fmla="val 31601"/>
              </a:avLst>
            </a:prstGeom>
            <a:gradFill rotWithShape="1">
              <a:gsLst>
                <a:gs pos="0">
                  <a:srgbClr val="000000">
                    <a:lumMod val="75000"/>
                    <a:lumOff val="25000"/>
                  </a:srgbClr>
                </a:gs>
                <a:gs pos="100000">
                  <a:srgbClr val="000000">
                    <a:lumMod val="65000"/>
                    <a:lumOff val="35000"/>
                  </a:srgb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367931" y="1484784"/>
              <a:ext cx="3818376" cy="344804"/>
            </a:xfrm>
            <a:prstGeom prst="roundRect">
              <a:avLst>
                <a:gd name="adj" fmla="val 31601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14" name="Rounded Rectangle 5"/>
            <p:cNvSpPr/>
            <p:nvPr/>
          </p:nvSpPr>
          <p:spPr>
            <a:xfrm>
              <a:off x="357173" y="1484784"/>
              <a:ext cx="3825542" cy="344804"/>
            </a:xfrm>
            <a:prstGeom prst="roundRect">
              <a:avLst>
                <a:gd name="adj" fmla="val 31601"/>
              </a:avLst>
            </a:prstGeom>
            <a:gradFill rotWithShape="1">
              <a:gsLst>
                <a:gs pos="0">
                  <a:srgbClr val="4F81BD">
                    <a:shade val="51000"/>
                    <a:satMod val="130000"/>
                  </a:srgbClr>
                </a:gs>
                <a:gs pos="80000">
                  <a:srgbClr val="4F81BD">
                    <a:shade val="93000"/>
                    <a:satMod val="130000"/>
                  </a:srgbClr>
                </a:gs>
                <a:gs pos="100000">
                  <a:srgbClr val="4F81BD">
                    <a:shade val="94000"/>
                    <a:satMod val="135000"/>
                  </a:srgb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 prstMaterial="clear">
              <a:bevelT w="63500" h="25400"/>
            </a:sp3d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  <p:sp>
          <p:nvSpPr>
            <p:cNvPr id="15" name="Oval 4"/>
            <p:cNvSpPr/>
            <p:nvPr/>
          </p:nvSpPr>
          <p:spPr>
            <a:xfrm>
              <a:off x="0" y="1255826"/>
              <a:ext cx="785812" cy="779462"/>
            </a:xfrm>
            <a:prstGeom prst="ellipse">
              <a:avLst/>
            </a:prstGeom>
            <a:gradFill flip="none" rotWithShape="1">
              <a:gsLst>
                <a:gs pos="0">
                  <a:srgbClr val="FFFFFF">
                    <a:alpha val="85000"/>
                  </a:srgbClr>
                </a:gs>
                <a:gs pos="100000">
                  <a:srgbClr val="FFFFFF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굴림"/>
                <a:ea typeface="굴림"/>
                <a:cs typeface="+mn-cs"/>
              </a:endParaRPr>
            </a:p>
          </p:txBody>
        </p:sp>
      </p:grpSp>
      <p:sp>
        <p:nvSpPr>
          <p:cNvPr id="16" name="직사각형 15"/>
          <p:cNvSpPr/>
          <p:nvPr/>
        </p:nvSpPr>
        <p:spPr>
          <a:xfrm>
            <a:off x="990125" y="5164450"/>
            <a:ext cx="862737" cy="5355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latinLnBrk="0">
              <a:lnSpc>
                <a:spcPct val="160000"/>
              </a:lnSpc>
            </a:pPr>
            <a:r>
              <a:rPr lang="ko-KR" altLang="en-US" b="1" dirty="0" smtClean="0">
                <a:solidFill>
                  <a:schemeClr val="bg1"/>
                </a:solidFill>
                <a:latin typeface="HY헤드라인M" pitchFamily="18" charset="-127"/>
                <a:ea typeface="HY헤드라인M" pitchFamily="18" charset="-127"/>
              </a:rPr>
              <a:t>단   점</a:t>
            </a:r>
            <a:endParaRPr lang="ko-KR" altLang="en-US" b="1" dirty="0">
              <a:solidFill>
                <a:schemeClr val="bg1"/>
              </a:solidFill>
              <a:latin typeface="HY헤드라인M" pitchFamily="18" charset="-127"/>
              <a:ea typeface="HY헤드라인M" pitchFamily="18" charset="-127"/>
            </a:endParaRPr>
          </a:p>
        </p:txBody>
      </p:sp>
      <p:pic>
        <p:nvPicPr>
          <p:cNvPr id="17" name="Picture 5" descr="D:\범경윤 문서\지명원 및 녹색조경 책자\팜플렛(정원박람회)\첨부사진\첨부사진 2p\IMG_48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84776" y="5100098"/>
            <a:ext cx="1907704" cy="1271803"/>
          </a:xfrm>
          <a:prstGeom prst="rect">
            <a:avLst/>
          </a:prstGeom>
          <a:noFill/>
        </p:spPr>
      </p:pic>
      <p:pic>
        <p:nvPicPr>
          <p:cNvPr id="18" name="Picture 6" descr="D:\범경윤 문서\지명원 및 녹색조경 책자\팜플렛(정원박람회)\첨부사진\첨부사진 2p\IMG_481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84776" y="880439"/>
            <a:ext cx="1907704" cy="1271803"/>
          </a:xfrm>
          <a:prstGeom prst="rect">
            <a:avLst/>
          </a:prstGeom>
          <a:noFill/>
        </p:spPr>
      </p:pic>
      <p:pic>
        <p:nvPicPr>
          <p:cNvPr id="19" name="Picture 7" descr="D:\범경윤 문서\지명원 및 녹색조경 책자\팜플렛(정원박람회)\첨부사진\첨부사진 2p\IMG_482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84776" y="2276872"/>
            <a:ext cx="1907704" cy="1271803"/>
          </a:xfrm>
          <a:prstGeom prst="rect">
            <a:avLst/>
          </a:prstGeom>
          <a:noFill/>
        </p:spPr>
      </p:pic>
      <p:sp>
        <p:nvSpPr>
          <p:cNvPr id="20" name="직사각형 19"/>
          <p:cNvSpPr/>
          <p:nvPr/>
        </p:nvSpPr>
        <p:spPr>
          <a:xfrm>
            <a:off x="8842084" y="6525344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6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3" descr="rect4-orang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1052736"/>
            <a:ext cx="4104456" cy="643260"/>
          </a:xfrm>
          <a:prstGeom prst="rect">
            <a:avLst/>
          </a:prstGeom>
          <a:noFill/>
        </p:spPr>
      </p:pic>
      <p:pic>
        <p:nvPicPr>
          <p:cNvPr id="2" name="Picture 6" descr="H:\공사사진\공사진행중\양묘\강의자료(녹색 수목용기 재배 관리)2011.10.31\2-1수목이식20일후\6-13 (22).jpg"/>
          <p:cNvPicPr>
            <a:picLocks noChangeAspect="1" noChangeArrowheads="1"/>
          </p:cNvPicPr>
          <p:nvPr/>
        </p:nvPicPr>
        <p:blipFill>
          <a:blip r:embed="rId4" cstate="print"/>
          <a:srcRect t="19304"/>
          <a:stretch>
            <a:fillRect/>
          </a:stretch>
        </p:blipFill>
        <p:spPr bwMode="auto">
          <a:xfrm>
            <a:off x="179512" y="3573016"/>
            <a:ext cx="2736304" cy="1656066"/>
          </a:xfrm>
          <a:prstGeom prst="rect">
            <a:avLst/>
          </a:prstGeom>
          <a:noFill/>
        </p:spPr>
      </p:pic>
      <p:pic>
        <p:nvPicPr>
          <p:cNvPr id="3" name="Picture 5" descr="H:\공사사진\공사진행중\양묘\강의자료(녹색 수목용기 재배 관리)2011.10.31\1-2수목용기 이식(1년생)\6-10 (911).jpg"/>
          <p:cNvPicPr>
            <a:picLocks noChangeAspect="1" noChangeArrowheads="1"/>
          </p:cNvPicPr>
          <p:nvPr/>
        </p:nvPicPr>
        <p:blipFill>
          <a:blip r:embed="rId5" cstate="print"/>
          <a:srcRect b="29881"/>
          <a:stretch>
            <a:fillRect/>
          </a:stretch>
        </p:blipFill>
        <p:spPr bwMode="auto">
          <a:xfrm>
            <a:off x="179512" y="2085231"/>
            <a:ext cx="2736304" cy="1439019"/>
          </a:xfrm>
          <a:prstGeom prst="rect">
            <a:avLst/>
          </a:prstGeom>
          <a:noFill/>
        </p:spPr>
      </p:pic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ko-KR" altLang="en-US"/>
          </a:p>
        </p:txBody>
      </p:sp>
      <p:pic>
        <p:nvPicPr>
          <p:cNvPr id="13" name="_x113869336" descr="EMB000013900f82"/>
          <p:cNvPicPr>
            <a:picLocks noChangeAspect="1" noChangeArrowheads="1"/>
          </p:cNvPicPr>
          <p:nvPr/>
        </p:nvPicPr>
        <p:blipFill>
          <a:blip r:embed="rId6" cstate="print"/>
          <a:srcRect t="2533"/>
          <a:stretch>
            <a:fillRect/>
          </a:stretch>
        </p:blipFill>
        <p:spPr bwMode="auto">
          <a:xfrm>
            <a:off x="6156177" y="2045616"/>
            <a:ext cx="2736304" cy="1451224"/>
          </a:xfrm>
          <a:prstGeom prst="rect">
            <a:avLst/>
          </a:prstGeom>
          <a:noFill/>
        </p:spPr>
      </p:pic>
      <p:sp>
        <p:nvSpPr>
          <p:cNvPr id="14" name="직사각형 13"/>
          <p:cNvSpPr/>
          <p:nvPr/>
        </p:nvSpPr>
        <p:spPr>
          <a:xfrm>
            <a:off x="755576" y="1753962"/>
            <a:ext cx="1523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&lt;</a:t>
            </a:r>
            <a:r>
              <a:rPr lang="ko-KR" altLang="en-US" sz="1400" b="1" dirty="0" smtClean="0">
                <a:latin typeface="굴림" pitchFamily="50" charset="-127"/>
                <a:ea typeface="굴림" pitchFamily="50" charset="-127"/>
              </a:rPr>
              <a:t>소형 수목용기</a:t>
            </a: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&gt;</a:t>
            </a:r>
            <a:endParaRPr lang="ko-KR" altLang="en-US" sz="14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804295" y="1753962"/>
            <a:ext cx="1523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&lt;</a:t>
            </a:r>
            <a:r>
              <a:rPr lang="ko-KR" altLang="en-US" sz="1400" b="1" dirty="0" smtClean="0">
                <a:latin typeface="굴림" pitchFamily="50" charset="-127"/>
                <a:ea typeface="굴림" pitchFamily="50" charset="-127"/>
              </a:rPr>
              <a:t>중형 수목용기</a:t>
            </a: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&gt;</a:t>
            </a:r>
            <a:endParaRPr lang="ko-KR" altLang="en-US" sz="14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6" name="직사각형 15"/>
          <p:cNvSpPr/>
          <p:nvPr/>
        </p:nvSpPr>
        <p:spPr>
          <a:xfrm>
            <a:off x="6737573" y="1753962"/>
            <a:ext cx="15231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&lt;</a:t>
            </a:r>
            <a:r>
              <a:rPr lang="ko-KR" altLang="en-US" sz="1400" b="1" dirty="0" smtClean="0">
                <a:latin typeface="굴림" pitchFamily="50" charset="-127"/>
                <a:ea typeface="굴림" pitchFamily="50" charset="-127"/>
              </a:rPr>
              <a:t>대형 수목용기</a:t>
            </a:r>
            <a:r>
              <a:rPr lang="en-US" altLang="ko-KR" sz="1400" b="1" dirty="0" smtClean="0">
                <a:latin typeface="굴림" pitchFamily="50" charset="-127"/>
                <a:ea typeface="굴림" pitchFamily="50" charset="-127"/>
              </a:rPr>
              <a:t>&gt;</a:t>
            </a:r>
            <a:endParaRPr lang="ko-KR" altLang="en-US" sz="1400" b="1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141412" y="5147667"/>
            <a:ext cx="2765501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1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년생 수목재배에 적합하다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관수는 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10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일 동안 매일 실시한다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제초작업은 일반노지의 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1/5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정도만</a:t>
            </a:r>
            <a:endParaRPr lang="en-US" altLang="ko-KR" sz="1100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 하고 관수는 자주 하지 않는 것이 좋다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1100" dirty="0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2987824" y="5147667"/>
            <a:ext cx="2787943" cy="1576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500~1,000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일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(3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년생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)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재배에 용이하다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대량생산이 가능하며 이식 후 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10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일간</a:t>
            </a:r>
            <a:endParaRPr lang="en-US" altLang="ko-KR" sz="1100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물을 계속 공급하는 것이 좋다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병충해에 강하며 잡초발생이 적어</a:t>
            </a:r>
            <a:endParaRPr lang="en-US" altLang="ko-KR" sz="1100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제초작업이 용이하고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100" dirty="0" err="1" smtClean="0">
                <a:latin typeface="굴림" pitchFamily="50" charset="-127"/>
                <a:ea typeface="굴림" pitchFamily="50" charset="-127"/>
              </a:rPr>
              <a:t>지주목을</a:t>
            </a:r>
            <a:endParaRPr lang="en-US" altLang="ko-KR" sz="1100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설치하지 않아도 된다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.</a:t>
            </a:r>
            <a:endParaRPr lang="ko-KR" altLang="en-US" sz="1100" dirty="0" smtClean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165706" y="5147667"/>
            <a:ext cx="2582758" cy="13224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100" dirty="0" err="1" smtClean="0">
                <a:latin typeface="굴림" pitchFamily="50" charset="-127"/>
                <a:ea typeface="굴림" pitchFamily="50" charset="-127"/>
              </a:rPr>
              <a:t>흙넣기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작업은 기계 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90%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인력 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10% </a:t>
            </a:r>
          </a:p>
          <a:p>
            <a:pPr>
              <a:lnSpc>
                <a:spcPct val="150000"/>
              </a:lnSpc>
            </a:pP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  이며 전문성이 필요치 않다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소형장비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1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대로 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1,000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본 </a:t>
            </a:r>
            <a:r>
              <a:rPr lang="ko-KR" altLang="en-US" sz="1100" dirty="0" err="1" smtClean="0">
                <a:latin typeface="굴림" pitchFamily="50" charset="-127"/>
                <a:ea typeface="굴림" pitchFamily="50" charset="-127"/>
              </a:rPr>
              <a:t>식재작업이</a:t>
            </a:r>
            <a:endParaRPr lang="en-US" altLang="ko-KR" sz="1100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  가능하며 수목 재배 중 가장 많은 </a:t>
            </a:r>
            <a:endParaRPr lang="en-US" altLang="ko-KR" sz="1100" dirty="0" smtClean="0">
              <a:latin typeface="굴림" pitchFamily="50" charset="-127"/>
              <a:ea typeface="굴림" pitchFamily="50" charset="-127"/>
            </a:endParaRPr>
          </a:p>
          <a:p>
            <a:pPr>
              <a:lnSpc>
                <a:spcPct val="150000"/>
              </a:lnSpc>
            </a:pP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   </a:t>
            </a:r>
            <a:r>
              <a:rPr lang="ko-KR" altLang="en-US" sz="1100" dirty="0" smtClean="0">
                <a:latin typeface="굴림" pitchFamily="50" charset="-127"/>
                <a:ea typeface="굴림" pitchFamily="50" charset="-127"/>
              </a:rPr>
              <a:t>비용을 차지한다</a:t>
            </a:r>
            <a:r>
              <a:rPr lang="en-US" altLang="ko-KR" sz="1100" dirty="0" smtClean="0">
                <a:latin typeface="굴림" pitchFamily="50" charset="-127"/>
                <a:ea typeface="굴림" pitchFamily="50" charset="-127"/>
              </a:rPr>
              <a:t>.</a:t>
            </a:r>
          </a:p>
        </p:txBody>
      </p:sp>
      <p:sp>
        <p:nvSpPr>
          <p:cNvPr id="20" name="TextBox 50"/>
          <p:cNvSpPr txBox="1">
            <a:spLocks noChangeArrowheads="1"/>
          </p:cNvSpPr>
          <p:nvPr/>
        </p:nvSpPr>
        <p:spPr bwMode="auto">
          <a:xfrm>
            <a:off x="251520" y="416277"/>
            <a:ext cx="72008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ko-KR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5. </a:t>
            </a:r>
            <a:r>
              <a:rPr lang="ko-KR" altLang="en-US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녹색수목용기 재배 사진</a:t>
            </a:r>
            <a:r>
              <a:rPr lang="en-US" altLang="ko-KR" sz="2600" b="1" dirty="0" smtClean="0">
                <a:latin typeface="HY헤드라인M" pitchFamily="18" charset="-127"/>
                <a:ea typeface="HY헤드라인M" pitchFamily="18" charset="-127"/>
                <a:cs typeface="Arial" pitchFamily="34" charset="0"/>
              </a:rPr>
              <a:t>  </a:t>
            </a:r>
          </a:p>
        </p:txBody>
      </p:sp>
      <p:pic>
        <p:nvPicPr>
          <p:cNvPr id="21" name="Picture 2" descr="C:\Users\녹색조경\Desktop\첨부사진\P20120530_105703266_864F17DA-7807-4AAB-AF77-DC012959E108.JPG"/>
          <p:cNvPicPr>
            <a:picLocks noChangeAspect="1" noChangeArrowheads="1"/>
          </p:cNvPicPr>
          <p:nvPr/>
        </p:nvPicPr>
        <p:blipFill>
          <a:blip r:embed="rId7" cstate="print"/>
          <a:srcRect t="1353" b="22568"/>
          <a:stretch>
            <a:fillRect/>
          </a:stretch>
        </p:blipFill>
        <p:spPr bwMode="auto">
          <a:xfrm>
            <a:off x="6156176" y="3573016"/>
            <a:ext cx="2736304" cy="1646659"/>
          </a:xfrm>
          <a:prstGeom prst="rect">
            <a:avLst/>
          </a:prstGeom>
          <a:noFill/>
        </p:spPr>
      </p:pic>
      <p:pic>
        <p:nvPicPr>
          <p:cNvPr id="22" name="Picture 4" descr="H:\공사사진\공사진행중\양묘\강의자료(녹색 수목용기 재배 관리)2011.10.31\7-18 (213).jpg"/>
          <p:cNvPicPr>
            <a:picLocks noChangeAspect="1" noChangeArrowheads="1"/>
          </p:cNvPicPr>
          <p:nvPr/>
        </p:nvPicPr>
        <p:blipFill>
          <a:blip r:embed="rId8" cstate="print"/>
          <a:srcRect t="9792" b="22003"/>
          <a:stretch>
            <a:fillRect/>
          </a:stretch>
        </p:blipFill>
        <p:spPr bwMode="auto">
          <a:xfrm>
            <a:off x="2987824" y="2075706"/>
            <a:ext cx="3096344" cy="1440160"/>
          </a:xfrm>
          <a:prstGeom prst="rect">
            <a:avLst/>
          </a:prstGeom>
          <a:noFill/>
        </p:spPr>
      </p:pic>
      <p:pic>
        <p:nvPicPr>
          <p:cNvPr id="23" name="Picture 7" descr="H:\공사사진\공사진행중\양묘자료\수목관리과정\6-10 (800).jpg"/>
          <p:cNvPicPr>
            <a:picLocks noChangeAspect="1" noChangeArrowheads="1"/>
          </p:cNvPicPr>
          <p:nvPr/>
        </p:nvPicPr>
        <p:blipFill>
          <a:blip r:embed="rId9" cstate="print"/>
          <a:srcRect t="22250" b="6893"/>
          <a:stretch>
            <a:fillRect/>
          </a:stretch>
        </p:blipFill>
        <p:spPr bwMode="auto">
          <a:xfrm>
            <a:off x="2987824" y="3573016"/>
            <a:ext cx="3096344" cy="1645493"/>
          </a:xfrm>
          <a:prstGeom prst="rect">
            <a:avLst/>
          </a:prstGeom>
          <a:noFill/>
        </p:spPr>
      </p:pic>
      <p:sp>
        <p:nvSpPr>
          <p:cNvPr id="24" name="직사각형 23"/>
          <p:cNvSpPr/>
          <p:nvPr/>
        </p:nvSpPr>
        <p:spPr>
          <a:xfrm>
            <a:off x="8842084" y="6525344"/>
            <a:ext cx="26642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100" dirty="0" smtClean="0">
                <a:latin typeface="굴림" pitchFamily="50" charset="-127"/>
                <a:ea typeface="굴림" pitchFamily="50" charset="-127"/>
                <a:cs typeface="Arial" pitchFamily="34" charset="0"/>
              </a:rPr>
              <a:t>7</a:t>
            </a:r>
            <a:endParaRPr lang="ko-KR" altLang="en-US" sz="1100" dirty="0"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7" name="직사각형 26"/>
          <p:cNvSpPr/>
          <p:nvPr/>
        </p:nvSpPr>
        <p:spPr>
          <a:xfrm>
            <a:off x="296074" y="1187325"/>
            <a:ext cx="34932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Clr>
                <a:srgbClr val="000066"/>
              </a:buClr>
              <a:buSzPct val="150000"/>
              <a:buFont typeface="굴림체" pitchFamily="49" charset="-127"/>
              <a:buNone/>
            </a:pPr>
            <a:r>
              <a:rPr lang="ko-KR" altLang="en-US" dirty="0" smtClean="0">
                <a:latin typeface="HY견고딕" pitchFamily="18" charset="-127"/>
                <a:ea typeface="HY견고딕" pitchFamily="18" charset="-127"/>
              </a:rPr>
              <a:t>묘목 생산 및 수목용기 재배현황</a:t>
            </a:r>
            <a:endParaRPr lang="en-US" altLang="ko-KR" dirty="0">
              <a:latin typeface="HY견고딕" pitchFamily="18" charset="-127"/>
              <a:ea typeface="HY견고딕" pitchFamily="18" charset="-127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esentationLoad">
  <a:themeElements>
    <a:clrScheme name="PresentationLoad 3">
      <a:dk1>
        <a:srgbClr val="000000"/>
      </a:dk1>
      <a:lt1>
        <a:srgbClr val="FFFFFF"/>
      </a:lt1>
      <a:dk2>
        <a:srgbClr val="E24203"/>
      </a:dk2>
      <a:lt2>
        <a:srgbClr val="737373"/>
      </a:lt2>
      <a:accent1>
        <a:srgbClr val="FEA501"/>
      </a:accent1>
      <a:accent2>
        <a:srgbClr val="919191"/>
      </a:accent2>
      <a:accent3>
        <a:srgbClr val="FFFFFF"/>
      </a:accent3>
      <a:accent4>
        <a:srgbClr val="000000"/>
      </a:accent4>
      <a:accent5>
        <a:srgbClr val="FECFAA"/>
      </a:accent5>
      <a:accent6>
        <a:srgbClr val="838383"/>
      </a:accent6>
      <a:hlink>
        <a:srgbClr val="AEAE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PresentationLoad">
  <a:themeElements>
    <a:clrScheme name="PresentationLoad 1">
      <a:dk1>
        <a:srgbClr val="000000"/>
      </a:dk1>
      <a:lt1>
        <a:srgbClr val="FFFFFF"/>
      </a:lt1>
      <a:dk2>
        <a:srgbClr val="004074"/>
      </a:dk2>
      <a:lt2>
        <a:srgbClr val="737373"/>
      </a:lt2>
      <a:accent1>
        <a:srgbClr val="2A79D0"/>
      </a:accent1>
      <a:accent2>
        <a:srgbClr val="919191"/>
      </a:accent2>
      <a:accent3>
        <a:srgbClr val="FFFFFF"/>
      </a:accent3>
      <a:accent4>
        <a:srgbClr val="000000"/>
      </a:accent4>
      <a:accent5>
        <a:srgbClr val="ACBEE4"/>
      </a:accent5>
      <a:accent6>
        <a:srgbClr val="838383"/>
      </a:accent6>
      <a:hlink>
        <a:srgbClr val="AEAF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PresentationLoad">
  <a:themeElements>
    <a:clrScheme name="PresentationLoad 4">
      <a:dk1>
        <a:srgbClr val="000000"/>
      </a:dk1>
      <a:lt1>
        <a:srgbClr val="FFFFFF"/>
      </a:lt1>
      <a:dk2>
        <a:srgbClr val="A80404"/>
      </a:dk2>
      <a:lt2>
        <a:srgbClr val="737373"/>
      </a:lt2>
      <a:accent1>
        <a:srgbClr val="D03737"/>
      </a:accent1>
      <a:accent2>
        <a:srgbClr val="919191"/>
      </a:accent2>
      <a:accent3>
        <a:srgbClr val="FFFFFF"/>
      </a:accent3>
      <a:accent4>
        <a:srgbClr val="000000"/>
      </a:accent4>
      <a:accent5>
        <a:srgbClr val="E4AEAE"/>
      </a:accent5>
      <a:accent6>
        <a:srgbClr val="838383"/>
      </a:accent6>
      <a:hlink>
        <a:srgbClr val="AEAE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004074"/>
        </a:dk2>
        <a:lt2>
          <a:srgbClr val="737373"/>
        </a:lt2>
        <a:accent1>
          <a:srgbClr val="2A79D0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ACBEE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2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3">
        <a:dk1>
          <a:srgbClr val="000000"/>
        </a:dk1>
        <a:lt1>
          <a:srgbClr val="FFFFFF"/>
        </a:lt1>
        <a:dk2>
          <a:srgbClr val="E24203"/>
        </a:dk2>
        <a:lt2>
          <a:srgbClr val="737373"/>
        </a:lt2>
        <a:accent1>
          <a:srgbClr val="FEA501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4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5">
        <a:dk1>
          <a:srgbClr val="000000"/>
        </a:dk1>
        <a:lt1>
          <a:srgbClr val="FFFFFF"/>
        </a:lt1>
        <a:dk2>
          <a:srgbClr val="5F4B3B"/>
        </a:dk2>
        <a:lt2>
          <a:srgbClr val="737373"/>
        </a:lt2>
        <a:accent1>
          <a:srgbClr val="C8A058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0CDB4"/>
        </a:accent5>
        <a:accent6>
          <a:srgbClr val="838383"/>
        </a:accent6>
        <a:hlink>
          <a:srgbClr val="AEAF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Load 6">
        <a:dk1>
          <a:srgbClr val="737373"/>
        </a:dk1>
        <a:lt1>
          <a:srgbClr val="FFFFFF"/>
        </a:lt1>
        <a:dk2>
          <a:srgbClr val="000000"/>
        </a:dk2>
        <a:lt2>
          <a:srgbClr val="004074"/>
        </a:lt2>
        <a:accent1>
          <a:srgbClr val="2A79D0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ACBEE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7">
        <a:dk1>
          <a:srgbClr val="737373"/>
        </a:dk1>
        <a:lt1>
          <a:srgbClr val="FFFFFF"/>
        </a:lt1>
        <a:dk2>
          <a:srgbClr val="000000"/>
        </a:dk2>
        <a:lt2>
          <a:srgbClr val="38520E"/>
        </a:lt2>
        <a:accent1>
          <a:srgbClr val="6B9B1A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8">
        <a:dk1>
          <a:srgbClr val="737373"/>
        </a:dk1>
        <a:lt1>
          <a:srgbClr val="FFFFFF"/>
        </a:lt1>
        <a:dk2>
          <a:srgbClr val="000000"/>
        </a:dk2>
        <a:lt2>
          <a:srgbClr val="E24203"/>
        </a:lt2>
        <a:accent1>
          <a:srgbClr val="FEA501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FECFAA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9">
        <a:dk1>
          <a:srgbClr val="737373"/>
        </a:dk1>
        <a:lt1>
          <a:srgbClr val="FFFFFF"/>
        </a:lt1>
        <a:dk2>
          <a:srgbClr val="000000"/>
        </a:dk2>
        <a:lt2>
          <a:srgbClr val="A80404"/>
        </a:lt2>
        <a:accent1>
          <a:srgbClr val="D03737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0">
        <a:dk1>
          <a:srgbClr val="737373"/>
        </a:dk1>
        <a:lt1>
          <a:srgbClr val="FFFFFF"/>
        </a:lt1>
        <a:dk2>
          <a:srgbClr val="000000"/>
        </a:dk2>
        <a:lt2>
          <a:srgbClr val="5F4B3B"/>
        </a:lt2>
        <a:accent1>
          <a:srgbClr val="C8A058"/>
        </a:accent1>
        <a:accent2>
          <a:srgbClr val="919191"/>
        </a:accent2>
        <a:accent3>
          <a:srgbClr val="AAAAAA"/>
        </a:accent3>
        <a:accent4>
          <a:srgbClr val="DADADA"/>
        </a:accent4>
        <a:accent5>
          <a:srgbClr val="E0CDB4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Load 1">
        <a:dk1>
          <a:srgbClr val="000000"/>
        </a:dk1>
        <a:lt1>
          <a:srgbClr val="FFFFFF"/>
        </a:lt1>
        <a:dk2>
          <a:srgbClr val="A80404"/>
        </a:dk2>
        <a:lt2>
          <a:srgbClr val="737373"/>
        </a:lt2>
        <a:accent1>
          <a:srgbClr val="D03737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E4AEAE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PresentationLoad">
  <a:themeElements>
    <a:clrScheme name="PresentationLoad 1">
      <a:dk1>
        <a:srgbClr val="000000"/>
      </a:dk1>
      <a:lt1>
        <a:srgbClr val="FFFFFF"/>
      </a:lt1>
      <a:dk2>
        <a:srgbClr val="38520E"/>
      </a:dk2>
      <a:lt2>
        <a:srgbClr val="737373"/>
      </a:lt2>
      <a:accent1>
        <a:srgbClr val="6B9B1A"/>
      </a:accent1>
      <a:accent2>
        <a:srgbClr val="919191"/>
      </a:accent2>
      <a:accent3>
        <a:srgbClr val="FFFFFF"/>
      </a:accent3>
      <a:accent4>
        <a:srgbClr val="000000"/>
      </a:accent4>
      <a:accent5>
        <a:srgbClr val="BACBAB"/>
      </a:accent5>
      <a:accent6>
        <a:srgbClr val="838383"/>
      </a:accent6>
      <a:hlink>
        <a:srgbClr val="AEAE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4_PresentationLoad">
  <a:themeElements>
    <a:clrScheme name="PresentationLoad 1">
      <a:dk1>
        <a:srgbClr val="000000"/>
      </a:dk1>
      <a:lt1>
        <a:srgbClr val="FFFFFF"/>
      </a:lt1>
      <a:dk2>
        <a:srgbClr val="38520E"/>
      </a:dk2>
      <a:lt2>
        <a:srgbClr val="737373"/>
      </a:lt2>
      <a:accent1>
        <a:srgbClr val="6B9B1A"/>
      </a:accent1>
      <a:accent2>
        <a:srgbClr val="919191"/>
      </a:accent2>
      <a:accent3>
        <a:srgbClr val="FFFFFF"/>
      </a:accent3>
      <a:accent4>
        <a:srgbClr val="000000"/>
      </a:accent4>
      <a:accent5>
        <a:srgbClr val="BACBAB"/>
      </a:accent5>
      <a:accent6>
        <a:srgbClr val="838383"/>
      </a:accent6>
      <a:hlink>
        <a:srgbClr val="AEAEAE"/>
      </a:hlink>
      <a:folHlink>
        <a:srgbClr val="C9C9C9"/>
      </a:folHlink>
    </a:clrScheme>
    <a:fontScheme name="PresentationLoa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sentationLoad 1">
        <a:dk1>
          <a:srgbClr val="000000"/>
        </a:dk1>
        <a:lt1>
          <a:srgbClr val="FFFFFF"/>
        </a:lt1>
        <a:dk2>
          <a:srgbClr val="38520E"/>
        </a:dk2>
        <a:lt2>
          <a:srgbClr val="737373"/>
        </a:lt2>
        <a:accent1>
          <a:srgbClr val="6B9B1A"/>
        </a:accent1>
        <a:accent2>
          <a:srgbClr val="919191"/>
        </a:accent2>
        <a:accent3>
          <a:srgbClr val="FFFFFF"/>
        </a:accent3>
        <a:accent4>
          <a:srgbClr val="000000"/>
        </a:accent4>
        <a:accent5>
          <a:srgbClr val="BACBAB"/>
        </a:accent5>
        <a:accent6>
          <a:srgbClr val="838383"/>
        </a:accent6>
        <a:hlink>
          <a:srgbClr val="AEAEAE"/>
        </a:hlink>
        <a:folHlink>
          <a:srgbClr val="C9C9C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1543</TotalTime>
  <Words>1298</Words>
  <Application>Microsoft Office PowerPoint</Application>
  <PresentationFormat>화면 슬라이드 쇼(4:3)</PresentationFormat>
  <Paragraphs>327</Paragraphs>
  <Slides>20</Slides>
  <Notes>18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20</vt:i4>
      </vt:variant>
    </vt:vector>
  </HeadingPairs>
  <TitlesOfParts>
    <vt:vector size="28" baseType="lpstr">
      <vt:lpstr>PresentationLoad</vt:lpstr>
      <vt:lpstr>Office 테마</vt:lpstr>
      <vt:lpstr>1_Office 테마</vt:lpstr>
      <vt:lpstr>2_Office 테마</vt:lpstr>
      <vt:lpstr>1_PresentationLoad</vt:lpstr>
      <vt:lpstr>2_PresentationLoad</vt:lpstr>
      <vt:lpstr>3_PresentationLoad</vt:lpstr>
      <vt:lpstr>4_PresentationLoad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녹색조경</dc:creator>
  <cp:lastModifiedBy>녹색조경</cp:lastModifiedBy>
  <cp:revision>192</cp:revision>
  <dcterms:created xsi:type="dcterms:W3CDTF">2012-11-29T00:25:30Z</dcterms:created>
  <dcterms:modified xsi:type="dcterms:W3CDTF">2013-01-21T05:11:45Z</dcterms:modified>
</cp:coreProperties>
</file>